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2.png>
</file>

<file path=ppt/media/image3.pn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a783e7d3b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a783e7d3b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a78a1c3e3a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a78a1c3e3a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a78a1c3e3a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a78a1c3e3a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a78a1c3e3a_1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a78a1c3e3a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a78a1c3e3a_1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a78a1c3e3a_1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a78a1c3e3a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a78a1c3e3a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a78a1c3e3a_1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a78a1c3e3a_1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a78a1c3e3a_1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a78a1c3e3a_1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a78a1c3e3a_1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a78a1c3e3a_1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a78a1c3e3a_1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a78a1c3e3a_1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a680269a8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a680269a8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a78a1c3e3a_1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a78a1c3e3a_1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a680269a8f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a680269a8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a783e7d3bb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a783e7d3b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a7700e782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a7700e782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a680269a8f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a680269a8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a783e7d3b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a783e7d3b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a783e7d3bb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a783e7d3b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a783e7d3b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a783e7d3b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6.png"/><Relationship Id="rId5" Type="http://schemas.openxmlformats.org/officeDocument/2006/relationships/image" Target="../media/image13.png"/><Relationship Id="rId6" Type="http://schemas.openxmlformats.org/officeDocument/2006/relationships/image" Target="../media/image15.png"/><Relationship Id="rId7" Type="http://schemas.openxmlformats.org/officeDocument/2006/relationships/image" Target="../media/image14.png"/><Relationship Id="rId8"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1498650" y="2092375"/>
            <a:ext cx="6146700" cy="315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a:solidFill>
                  <a:schemeClr val="dk2"/>
                </a:solidFill>
              </a:rPr>
              <a:t>Problem Statement:</a:t>
            </a:r>
            <a:endParaRPr b="1" sz="2200">
              <a:solidFill>
                <a:schemeClr val="dk2"/>
              </a:solidFill>
            </a:endParaRPr>
          </a:p>
          <a:p>
            <a:pPr indent="0" lvl="0" marL="0" rtl="0" algn="l">
              <a:spcBef>
                <a:spcPts val="0"/>
              </a:spcBef>
              <a:spcAft>
                <a:spcPts val="0"/>
              </a:spcAft>
              <a:buNone/>
            </a:pPr>
            <a:r>
              <a:rPr lang="en" sz="1600">
                <a:solidFill>
                  <a:schemeClr val="dk1"/>
                </a:solidFill>
                <a:latin typeface="Roboto"/>
                <a:ea typeface="Roboto"/>
                <a:cs typeface="Roboto"/>
                <a:sym typeface="Roboto"/>
              </a:rPr>
              <a:t>"In the gold loan application process, manual assessment of gold purity is a bottleneck, causing delays and operational costs. An innovative solution is needed to streamline the process by reducing assessment time, minimizing reliance on manual inspection, and integrating seamlessly into existing workflows. The solution should leverage technology for enhanced accuracy, scalability, and cost-effectiveness while ensuring a user-friendly experience."</a:t>
            </a:r>
            <a:endParaRPr sz="16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a:p>
            <a:pPr indent="0" lvl="0" marL="0" rtl="0" algn="l">
              <a:spcBef>
                <a:spcPts val="0"/>
              </a:spcBef>
              <a:spcAft>
                <a:spcPts val="0"/>
              </a:spcAft>
              <a:buNone/>
            </a:pPr>
            <a:r>
              <a:rPr b="1" lang="en" sz="1800">
                <a:solidFill>
                  <a:schemeClr val="dk2"/>
                </a:solidFill>
              </a:rPr>
              <a:t>Team Name:AURUM</a:t>
            </a:r>
            <a:endParaRPr b="1" sz="1800">
              <a:solidFill>
                <a:schemeClr val="dk2"/>
              </a:solidFill>
            </a:endParaRPr>
          </a:p>
          <a:p>
            <a:pPr indent="0" lvl="0" marL="0" rtl="0" algn="l">
              <a:spcBef>
                <a:spcPts val="0"/>
              </a:spcBef>
              <a:spcAft>
                <a:spcPts val="0"/>
              </a:spcAft>
              <a:buNone/>
            </a:pPr>
            <a:r>
              <a:t/>
            </a:r>
            <a:endParaRPr sz="1300">
              <a:solidFill>
                <a:schemeClr val="dk2"/>
              </a:solidFill>
            </a:endParaRPr>
          </a:p>
        </p:txBody>
      </p:sp>
      <p:sp>
        <p:nvSpPr>
          <p:cNvPr id="55" name="Google Shape;55;p13"/>
          <p:cNvSpPr/>
          <p:nvPr/>
        </p:nvSpPr>
        <p:spPr>
          <a:xfrm>
            <a:off x="0" y="0"/>
            <a:ext cx="9144000" cy="847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7645350" y="147225"/>
            <a:ext cx="1204175" cy="553060"/>
          </a:xfrm>
          <a:prstGeom prst="rect">
            <a:avLst/>
          </a:prstGeom>
          <a:noFill/>
          <a:ln>
            <a:noFill/>
          </a:ln>
        </p:spPr>
      </p:pic>
      <p:pic>
        <p:nvPicPr>
          <p:cNvPr id="57" name="Google Shape;57;p13"/>
          <p:cNvPicPr preferRelativeResize="0"/>
          <p:nvPr/>
        </p:nvPicPr>
        <p:blipFill>
          <a:blip r:embed="rId4">
            <a:alphaModFix/>
          </a:blip>
          <a:stretch>
            <a:fillRect/>
          </a:stretch>
        </p:blipFill>
        <p:spPr>
          <a:xfrm>
            <a:off x="170726" y="-29998"/>
            <a:ext cx="1284429" cy="907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Procedure</a:t>
            </a:r>
            <a:endParaRPr/>
          </a:p>
        </p:txBody>
      </p:sp>
      <p:sp>
        <p:nvSpPr>
          <p:cNvPr id="133" name="Google Shape;133;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b="1" lang="en" sz="2228"/>
              <a:t>DENSITY=MASS/VOLUME</a:t>
            </a:r>
            <a:endParaRPr b="1" sz="2228"/>
          </a:p>
          <a:p>
            <a:pPr indent="0" lvl="0" marL="0" rtl="0" algn="l">
              <a:spcBef>
                <a:spcPts val="1200"/>
              </a:spcBef>
              <a:spcAft>
                <a:spcPts val="0"/>
              </a:spcAft>
              <a:buNone/>
            </a:pPr>
            <a:r>
              <a:rPr b="1" lang="en" sz="2371"/>
              <a:t>SPECIFIC GRAVITY=DENSITY OF SUBSTANCE/DENSITY OF WATER</a:t>
            </a:r>
            <a:endParaRPr b="1" sz="2371"/>
          </a:p>
          <a:p>
            <a:pPr indent="0" lvl="0" marL="0" rtl="0" algn="l">
              <a:spcBef>
                <a:spcPts val="1200"/>
              </a:spcBef>
              <a:spcAft>
                <a:spcPts val="0"/>
              </a:spcAft>
              <a:buNone/>
            </a:pPr>
            <a:r>
              <a:t/>
            </a:r>
            <a:endParaRPr b="1"/>
          </a:p>
          <a:p>
            <a:pPr indent="0" lvl="0" marL="0" rtl="0" algn="l">
              <a:spcBef>
                <a:spcPts val="1200"/>
              </a:spcBef>
              <a:spcAft>
                <a:spcPts val="0"/>
              </a:spcAft>
              <a:buNone/>
            </a:pPr>
            <a:r>
              <a:t/>
            </a:r>
            <a:endParaRPr b="1"/>
          </a:p>
          <a:p>
            <a:pPr indent="0" lvl="0" marL="0" rtl="0" algn="l">
              <a:spcBef>
                <a:spcPts val="1200"/>
              </a:spcBef>
              <a:spcAft>
                <a:spcPts val="0"/>
              </a:spcAft>
              <a:buNone/>
            </a:pPr>
            <a:r>
              <a:rPr b="1" lang="en"/>
              <a:t>SPECIFIC GRAVITY IS UNIQUE PROPERTY OF A MATERIAL</a:t>
            </a:r>
            <a:endParaRPr b="1"/>
          </a:p>
          <a:p>
            <a:pPr indent="0" lvl="0" marL="0" rtl="0" algn="l">
              <a:spcBef>
                <a:spcPts val="1200"/>
              </a:spcBef>
              <a:spcAft>
                <a:spcPts val="0"/>
              </a:spcAft>
              <a:buNone/>
            </a:pPr>
            <a:r>
              <a:rPr b="1" lang="en"/>
              <a:t>24K GOLD : 19.3</a:t>
            </a:r>
            <a:endParaRPr b="1"/>
          </a:p>
          <a:p>
            <a:pPr indent="0" lvl="0" marL="0" rtl="0" algn="l">
              <a:spcBef>
                <a:spcPts val="1200"/>
              </a:spcBef>
              <a:spcAft>
                <a:spcPts val="0"/>
              </a:spcAft>
              <a:buNone/>
            </a:pPr>
            <a:r>
              <a:rPr b="1" lang="en" sz="2187"/>
              <a:t>22K GOLD : 17.9</a:t>
            </a:r>
            <a:endParaRPr b="1" sz="2187"/>
          </a:p>
          <a:p>
            <a:pPr indent="0" lvl="0" marL="0" rtl="0" algn="l">
              <a:spcBef>
                <a:spcPts val="1200"/>
              </a:spcBef>
              <a:spcAft>
                <a:spcPts val="0"/>
              </a:spcAft>
              <a:buNone/>
            </a:pPr>
            <a:r>
              <a:rPr b="1" lang="en"/>
              <a:t>18K GOLD: 16.8</a:t>
            </a:r>
            <a:endParaRPr b="1"/>
          </a:p>
          <a:p>
            <a:pPr indent="0" lvl="0" marL="0" marR="0" rtl="0" algn="ctr">
              <a:spcBef>
                <a:spcPts val="1200"/>
              </a:spcBef>
              <a:spcAft>
                <a:spcPts val="0"/>
              </a:spcAft>
              <a:buClr>
                <a:schemeClr val="dk1"/>
              </a:buClr>
              <a:buSzPct val="110000"/>
              <a:buFont typeface="Arial"/>
              <a:buNone/>
            </a:pPr>
            <a:r>
              <a:t/>
            </a:r>
            <a:endParaRPr sz="1000">
              <a:solidFill>
                <a:schemeClr val="dk1"/>
              </a:solidFill>
              <a:latin typeface="Times New Roman"/>
              <a:ea typeface="Times New Roman"/>
              <a:cs typeface="Times New Roman"/>
              <a:sym typeface="Times New Roman"/>
            </a:endParaRPr>
          </a:p>
          <a:p>
            <a:pPr indent="0" lvl="0" marL="0" marR="0" rtl="0" algn="ctr">
              <a:spcBef>
                <a:spcPts val="0"/>
              </a:spcBef>
              <a:spcAft>
                <a:spcPts val="0"/>
              </a:spcAft>
              <a:buClr>
                <a:schemeClr val="dk1"/>
              </a:buClr>
              <a:buSzPts val="770"/>
              <a:buFont typeface="Arial"/>
              <a:buNone/>
            </a:pPr>
            <a:r>
              <a:rPr lang="en" sz="100">
                <a:solidFill>
                  <a:schemeClr val="dk1"/>
                </a:solidFill>
                <a:highlight>
                  <a:srgbClr val="343541"/>
                </a:highlight>
                <a:latin typeface="Times New Roman"/>
                <a:ea typeface="Times New Roman"/>
                <a:cs typeface="Times New Roman"/>
                <a:sym typeface="Times New Roman"/>
              </a:rPr>
              <a:t>​</a:t>
            </a:r>
            <a:endParaRPr sz="100">
              <a:solidFill>
                <a:schemeClr val="dk1"/>
              </a:solidFill>
              <a:highlight>
                <a:srgbClr val="343541"/>
              </a:highlight>
              <a:latin typeface="Times New Roman"/>
              <a:ea typeface="Times New Roman"/>
              <a:cs typeface="Times New Roman"/>
              <a:sym typeface="Times New Roman"/>
            </a:endParaRPr>
          </a:p>
          <a:p>
            <a:pPr indent="0" lvl="0" marL="0" marR="0" rtl="0" algn="ctr">
              <a:spcBef>
                <a:spcPts val="0"/>
              </a:spcBef>
              <a:spcAft>
                <a:spcPts val="0"/>
              </a:spcAft>
              <a:buClr>
                <a:schemeClr val="dk1"/>
              </a:buClr>
              <a:buSzPts val="770"/>
              <a:buFont typeface="Arial"/>
              <a:buNone/>
            </a:pPr>
            <a:r>
              <a:t/>
            </a:r>
            <a:endParaRPr sz="100">
              <a:solidFill>
                <a:srgbClr val="D1D5DB"/>
              </a:solidFill>
              <a:highlight>
                <a:srgbClr val="343541"/>
              </a:highlight>
              <a:latin typeface="Times New Roman"/>
              <a:ea typeface="Times New Roman"/>
              <a:cs typeface="Times New Roman"/>
              <a:sym typeface="Times New Roman"/>
            </a:endParaRPr>
          </a:p>
          <a:p>
            <a:pPr indent="0" lvl="0" marL="0" rtl="0" algn="l">
              <a:spcBef>
                <a:spcPts val="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SPECIFIC DENSITY TABLE</a:t>
            </a:r>
            <a:endParaRPr/>
          </a:p>
        </p:txBody>
      </p:sp>
      <p:sp>
        <p:nvSpPr>
          <p:cNvPr id="139" name="Google Shape;139;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0" name="Google Shape;140;p23"/>
          <p:cNvPicPr preferRelativeResize="0"/>
          <p:nvPr/>
        </p:nvPicPr>
        <p:blipFill>
          <a:blip r:embed="rId3">
            <a:alphaModFix/>
          </a:blip>
          <a:stretch>
            <a:fillRect/>
          </a:stretch>
        </p:blipFill>
        <p:spPr>
          <a:xfrm>
            <a:off x="311699" y="933625"/>
            <a:ext cx="4260300" cy="371499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RESISTIVITY TEST (Approx 7 mins)</a:t>
            </a:r>
            <a:endParaRPr/>
          </a:p>
        </p:txBody>
      </p:sp>
      <p:sp>
        <p:nvSpPr>
          <p:cNvPr id="146" name="Google Shape;146;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*Dry Water from object first</a:t>
            </a:r>
            <a:endParaRPr/>
          </a:p>
          <a:p>
            <a:pPr indent="0" lvl="0" marL="0" rtl="0" algn="l">
              <a:spcBef>
                <a:spcPts val="1200"/>
              </a:spcBef>
              <a:spcAft>
                <a:spcPts val="0"/>
              </a:spcAft>
              <a:buNone/>
            </a:pPr>
            <a:r>
              <a:rPr lang="en"/>
              <a:t>Like Specific Gravity, Resistivity is unique property of Material.</a:t>
            </a:r>
            <a:endParaRPr/>
          </a:p>
          <a:p>
            <a:pPr indent="0" lvl="0" marL="0" rtl="0" algn="l">
              <a:spcBef>
                <a:spcPts val="1200"/>
              </a:spcBef>
              <a:spcAft>
                <a:spcPts val="0"/>
              </a:spcAft>
              <a:buNone/>
            </a:pPr>
            <a:r>
              <a:t/>
            </a:r>
            <a:endParaRPr b="1"/>
          </a:p>
          <a:p>
            <a:pPr indent="0" lvl="0" marL="0" rtl="0" algn="l">
              <a:spcBef>
                <a:spcPts val="1200"/>
              </a:spcBef>
              <a:spcAft>
                <a:spcPts val="0"/>
              </a:spcAft>
              <a:buNone/>
            </a:pPr>
            <a:r>
              <a:t/>
            </a:r>
            <a:endParaRPr b="1"/>
          </a:p>
          <a:p>
            <a:pPr indent="0" lvl="0" marL="0" rtl="0" algn="l">
              <a:spcBef>
                <a:spcPts val="1200"/>
              </a:spcBef>
              <a:spcAft>
                <a:spcPts val="0"/>
              </a:spcAft>
              <a:buNone/>
            </a:pPr>
            <a:r>
              <a:rPr b="1" lang="en"/>
              <a:t>RESISTIVITY,</a:t>
            </a:r>
            <a:endParaRPr b="1"/>
          </a:p>
          <a:p>
            <a:pPr indent="0" lvl="0" marL="0" rtl="0" algn="l">
              <a:spcBef>
                <a:spcPts val="1200"/>
              </a:spcBef>
              <a:spcAft>
                <a:spcPts val="1200"/>
              </a:spcAft>
              <a:buNone/>
            </a:pPr>
            <a:r>
              <a:t/>
            </a:r>
            <a:endParaRPr/>
          </a:p>
        </p:txBody>
      </p:sp>
      <p:pic>
        <p:nvPicPr>
          <p:cNvPr id="147" name="Google Shape;147;p24"/>
          <p:cNvPicPr preferRelativeResize="0"/>
          <p:nvPr/>
        </p:nvPicPr>
        <p:blipFill>
          <a:blip r:embed="rId3">
            <a:alphaModFix/>
          </a:blip>
          <a:stretch>
            <a:fillRect/>
          </a:stretch>
        </p:blipFill>
        <p:spPr>
          <a:xfrm>
            <a:off x="2295213" y="2017063"/>
            <a:ext cx="2657475" cy="2066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CALCULATE CROSS SESSIONAL AREA()</a:t>
            </a:r>
            <a:endParaRPr/>
          </a:p>
        </p:txBody>
      </p:sp>
      <p:sp>
        <p:nvSpPr>
          <p:cNvPr id="153" name="Google Shape;153;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t/>
            </a:r>
            <a:endParaRPr/>
          </a:p>
          <a:p>
            <a:pPr indent="0" lvl="0" marL="0" rtl="0" algn="l">
              <a:spcBef>
                <a:spcPts val="0"/>
              </a:spcBef>
              <a:spcAft>
                <a:spcPts val="1200"/>
              </a:spcAft>
              <a:buNone/>
            </a:pPr>
            <a:r>
              <a:t/>
            </a:r>
            <a:endParaRPr/>
          </a:p>
        </p:txBody>
      </p:sp>
      <p:pic>
        <p:nvPicPr>
          <p:cNvPr id="154" name="Google Shape;154;p25"/>
          <p:cNvPicPr preferRelativeResize="0"/>
          <p:nvPr/>
        </p:nvPicPr>
        <p:blipFill>
          <a:blip r:embed="rId3">
            <a:alphaModFix/>
          </a:blip>
          <a:stretch>
            <a:fillRect/>
          </a:stretch>
        </p:blipFill>
        <p:spPr>
          <a:xfrm>
            <a:off x="693675" y="1321463"/>
            <a:ext cx="6451474" cy="2500575"/>
          </a:xfrm>
          <a:prstGeom prst="rect">
            <a:avLst/>
          </a:prstGeom>
          <a:noFill/>
          <a:ln>
            <a:noFill/>
          </a:ln>
        </p:spPr>
      </p:pic>
      <p:cxnSp>
        <p:nvCxnSpPr>
          <p:cNvPr id="155" name="Google Shape;155;p25"/>
          <p:cNvCxnSpPr/>
          <p:nvPr/>
        </p:nvCxnSpPr>
        <p:spPr>
          <a:xfrm flipH="1" rot="10800000">
            <a:off x="5695250" y="3483600"/>
            <a:ext cx="1449900" cy="13800"/>
          </a:xfrm>
          <a:prstGeom prst="straightConnector1">
            <a:avLst/>
          </a:prstGeom>
          <a:noFill/>
          <a:ln cap="flat" cmpd="sng" w="9525">
            <a:solidFill>
              <a:schemeClr val="dk2"/>
            </a:solidFill>
            <a:prstDash val="solid"/>
            <a:round/>
            <a:headEnd len="med" w="med" type="none"/>
            <a:tailEnd len="med" w="med" type="none"/>
          </a:ln>
        </p:spPr>
      </p:cxnSp>
      <p:cxnSp>
        <p:nvCxnSpPr>
          <p:cNvPr id="156" name="Google Shape;156;p25"/>
          <p:cNvCxnSpPr/>
          <p:nvPr/>
        </p:nvCxnSpPr>
        <p:spPr>
          <a:xfrm>
            <a:off x="7336800" y="1819350"/>
            <a:ext cx="13800" cy="1504800"/>
          </a:xfrm>
          <a:prstGeom prst="straightConnector1">
            <a:avLst/>
          </a:prstGeom>
          <a:noFill/>
          <a:ln cap="flat" cmpd="sng" w="9525">
            <a:solidFill>
              <a:schemeClr val="dk2"/>
            </a:solidFill>
            <a:prstDash val="solid"/>
            <a:round/>
            <a:headEnd len="med" w="med" type="none"/>
            <a:tailEnd len="med" w="med" type="none"/>
          </a:ln>
        </p:spPr>
      </p:cxnSp>
      <p:sp>
        <p:nvSpPr>
          <p:cNvPr id="157" name="Google Shape;157;p25"/>
          <p:cNvSpPr txBox="1"/>
          <p:nvPr/>
        </p:nvSpPr>
        <p:spPr>
          <a:xfrm>
            <a:off x="6187700" y="3688900"/>
            <a:ext cx="2964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5 CM</a:t>
            </a:r>
            <a:endParaRPr sz="1800">
              <a:solidFill>
                <a:schemeClr val="dk2"/>
              </a:solidFill>
            </a:endParaRPr>
          </a:p>
        </p:txBody>
      </p:sp>
      <p:sp>
        <p:nvSpPr>
          <p:cNvPr id="158" name="Google Shape;158;p25"/>
          <p:cNvSpPr txBox="1"/>
          <p:nvPr/>
        </p:nvSpPr>
        <p:spPr>
          <a:xfrm>
            <a:off x="7500925" y="2539825"/>
            <a:ext cx="1650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5 CM</a:t>
            </a:r>
            <a:endParaRPr sz="1800">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64" name="Google Shape;164;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5" name="Google Shape;165;p26"/>
          <p:cNvPicPr preferRelativeResize="0"/>
          <p:nvPr/>
        </p:nvPicPr>
        <p:blipFill>
          <a:blip r:embed="rId3">
            <a:alphaModFix/>
          </a:blip>
          <a:stretch>
            <a:fillRect/>
          </a:stretch>
        </p:blipFill>
        <p:spPr>
          <a:xfrm>
            <a:off x="1774713" y="0"/>
            <a:ext cx="5594574" cy="5143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Magnetic Property Test (Approx 3 mins)</a:t>
            </a:r>
            <a:endParaRPr/>
          </a:p>
        </p:txBody>
      </p:sp>
      <p:sp>
        <p:nvSpPr>
          <p:cNvPr id="171" name="Google Shape;171;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br>
              <a:rPr lang="en" sz="2100"/>
            </a:br>
            <a:r>
              <a:rPr lang="en" sz="2100"/>
              <a:t>Either by visual changes in object.(Attraction or Repulsion)</a:t>
            </a:r>
            <a:endParaRPr sz="2100"/>
          </a:p>
          <a:p>
            <a:pPr indent="0" lvl="0" marL="0" rtl="0" algn="l">
              <a:spcBef>
                <a:spcPts val="1200"/>
              </a:spcBef>
              <a:spcAft>
                <a:spcPts val="0"/>
              </a:spcAft>
              <a:buNone/>
            </a:pPr>
            <a:r>
              <a:t/>
            </a:r>
            <a:endParaRPr sz="2100"/>
          </a:p>
          <a:p>
            <a:pPr indent="0" lvl="0" marL="0" rtl="0" algn="l">
              <a:spcBef>
                <a:spcPts val="1200"/>
              </a:spcBef>
              <a:spcAft>
                <a:spcPts val="0"/>
              </a:spcAft>
              <a:buNone/>
            </a:pPr>
            <a:r>
              <a:rPr lang="en" sz="2100"/>
              <a:t>Or, By measuring Magnetic </a:t>
            </a:r>
            <a:r>
              <a:rPr b="1" lang="en" sz="1850">
                <a:solidFill>
                  <a:schemeClr val="dk1"/>
                </a:solidFill>
                <a:latin typeface="Roboto"/>
                <a:ea typeface="Roboto"/>
                <a:cs typeface="Roboto"/>
                <a:sym typeface="Roboto"/>
              </a:rPr>
              <a:t>Susceptibility.</a:t>
            </a:r>
            <a:r>
              <a:rPr b="1" lang="en" sz="1850">
                <a:solidFill>
                  <a:srgbClr val="343541"/>
                </a:solidFill>
                <a:latin typeface="Roboto"/>
                <a:ea typeface="Roboto"/>
                <a:cs typeface="Roboto"/>
                <a:sym typeface="Roboto"/>
              </a:rPr>
              <a:t>(If an object can be magnetized by applying magnetic field)</a:t>
            </a:r>
            <a:endParaRPr b="1" sz="1850">
              <a:solidFill>
                <a:srgbClr val="343541"/>
              </a:solidFill>
              <a:latin typeface="Roboto"/>
              <a:ea typeface="Roboto"/>
              <a:cs typeface="Roboto"/>
              <a:sym typeface="Roboto"/>
            </a:endParaRPr>
          </a:p>
          <a:p>
            <a:pPr indent="0" lvl="0" marL="0" rtl="0" algn="l">
              <a:spcBef>
                <a:spcPts val="1200"/>
              </a:spcBef>
              <a:spcAft>
                <a:spcPts val="1200"/>
              </a:spcAft>
              <a:buNone/>
            </a:pPr>
            <a:r>
              <a:t/>
            </a:r>
            <a:endParaRPr sz="2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7" name="Google Shape;177;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8" name="Google Shape;178;p28"/>
          <p:cNvPicPr preferRelativeResize="0"/>
          <p:nvPr/>
        </p:nvPicPr>
        <p:blipFill>
          <a:blip r:embed="rId3">
            <a:alphaModFix/>
          </a:blip>
          <a:stretch>
            <a:fillRect/>
          </a:stretch>
        </p:blipFill>
        <p:spPr>
          <a:xfrm>
            <a:off x="2741125" y="0"/>
            <a:ext cx="2830700" cy="3976174"/>
          </a:xfrm>
          <a:prstGeom prst="rect">
            <a:avLst/>
          </a:prstGeom>
          <a:noFill/>
          <a:ln>
            <a:noFill/>
          </a:ln>
        </p:spPr>
      </p:pic>
      <p:sp>
        <p:nvSpPr>
          <p:cNvPr id="179" name="Google Shape;179;p28"/>
          <p:cNvSpPr txBox="1"/>
          <p:nvPr/>
        </p:nvSpPr>
        <p:spPr>
          <a:xfrm>
            <a:off x="989475" y="4304500"/>
            <a:ext cx="78795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rPr>
              <a:t>Magnetic</a:t>
            </a:r>
            <a:r>
              <a:rPr lang="en" sz="1800">
                <a:solidFill>
                  <a:schemeClr val="dk2"/>
                </a:solidFill>
              </a:rPr>
              <a:t> </a:t>
            </a:r>
            <a:r>
              <a:rPr b="1" lang="en" sz="1650">
                <a:solidFill>
                  <a:schemeClr val="dk1"/>
                </a:solidFill>
                <a:latin typeface="Roboto"/>
                <a:ea typeface="Roboto"/>
                <a:cs typeface="Roboto"/>
                <a:sym typeface="Roboto"/>
              </a:rPr>
              <a:t>Susceptibility Meter</a:t>
            </a:r>
            <a:endParaRPr b="1" sz="1650">
              <a:solidFill>
                <a:schemeClr val="dk1"/>
              </a:solidFill>
              <a:latin typeface="Roboto"/>
              <a:ea typeface="Roboto"/>
              <a:cs typeface="Roboto"/>
              <a:sym typeface="Roboto"/>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85" name="Google Shape;185;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6" name="Google Shape;186;p29"/>
          <p:cNvPicPr preferRelativeResize="0"/>
          <p:nvPr/>
        </p:nvPicPr>
        <p:blipFill>
          <a:blip r:embed="rId3">
            <a:alphaModFix/>
          </a:blip>
          <a:stretch>
            <a:fillRect/>
          </a:stretch>
        </p:blipFill>
        <p:spPr>
          <a:xfrm>
            <a:off x="0" y="717233"/>
            <a:ext cx="9144000" cy="370903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After Gold Verification:</a:t>
            </a:r>
            <a:endParaRPr/>
          </a:p>
        </p:txBody>
      </p:sp>
      <p:sp>
        <p:nvSpPr>
          <p:cNvPr id="192" name="Google Shape;192;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3" name="Google Shape;193;p30"/>
          <p:cNvPicPr preferRelativeResize="0"/>
          <p:nvPr/>
        </p:nvPicPr>
        <p:blipFill>
          <a:blip r:embed="rId3">
            <a:alphaModFix/>
          </a:blip>
          <a:stretch>
            <a:fillRect/>
          </a:stretch>
        </p:blipFill>
        <p:spPr>
          <a:xfrm>
            <a:off x="0" y="1152476"/>
            <a:ext cx="8267000" cy="31104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99" name="Google Shape;199;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60000"/>
              </a:lnSpc>
              <a:spcBef>
                <a:spcPts val="1400"/>
              </a:spcBef>
              <a:spcAft>
                <a:spcPts val="400"/>
              </a:spcAft>
              <a:buNone/>
            </a:pPr>
            <a:r>
              <a:t/>
            </a:r>
            <a:endParaRPr/>
          </a:p>
        </p:txBody>
      </p:sp>
      <p:pic>
        <p:nvPicPr>
          <p:cNvPr id="200" name="Google Shape;200;p31"/>
          <p:cNvPicPr preferRelativeResize="0"/>
          <p:nvPr/>
        </p:nvPicPr>
        <p:blipFill>
          <a:blip r:embed="rId3">
            <a:alphaModFix/>
          </a:blip>
          <a:stretch>
            <a:fillRect/>
          </a:stretch>
        </p:blipFill>
        <p:spPr>
          <a:xfrm>
            <a:off x="1689450" y="310075"/>
            <a:ext cx="5527876" cy="48334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p:nvPr/>
        </p:nvSpPr>
        <p:spPr>
          <a:xfrm>
            <a:off x="0" y="0"/>
            <a:ext cx="9144000" cy="847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63" name="Google Shape;63;p14"/>
          <p:cNvPicPr preferRelativeResize="0"/>
          <p:nvPr/>
        </p:nvPicPr>
        <p:blipFill>
          <a:blip r:embed="rId3">
            <a:alphaModFix/>
          </a:blip>
          <a:stretch>
            <a:fillRect/>
          </a:stretch>
        </p:blipFill>
        <p:spPr>
          <a:xfrm>
            <a:off x="7645350" y="147225"/>
            <a:ext cx="1204175" cy="553060"/>
          </a:xfrm>
          <a:prstGeom prst="rect">
            <a:avLst/>
          </a:prstGeom>
          <a:noFill/>
          <a:ln>
            <a:noFill/>
          </a:ln>
        </p:spPr>
      </p:pic>
      <p:pic>
        <p:nvPicPr>
          <p:cNvPr id="64" name="Google Shape;64;p14"/>
          <p:cNvPicPr preferRelativeResize="0"/>
          <p:nvPr/>
        </p:nvPicPr>
        <p:blipFill>
          <a:blip r:embed="rId4">
            <a:alphaModFix/>
          </a:blip>
          <a:stretch>
            <a:fillRect/>
          </a:stretch>
        </p:blipFill>
        <p:spPr>
          <a:xfrm>
            <a:off x="170726" y="-29998"/>
            <a:ext cx="1284429" cy="907501"/>
          </a:xfrm>
          <a:prstGeom prst="rect">
            <a:avLst/>
          </a:prstGeom>
          <a:noFill/>
          <a:ln>
            <a:noFill/>
          </a:ln>
        </p:spPr>
      </p:pic>
      <p:pic>
        <p:nvPicPr>
          <p:cNvPr id="65" name="Google Shape;65;p14"/>
          <p:cNvPicPr preferRelativeResize="0"/>
          <p:nvPr/>
        </p:nvPicPr>
        <p:blipFill>
          <a:blip r:embed="rId5">
            <a:alphaModFix/>
          </a:blip>
          <a:stretch>
            <a:fillRect/>
          </a:stretch>
        </p:blipFill>
        <p:spPr>
          <a:xfrm>
            <a:off x="281500" y="985400"/>
            <a:ext cx="1595100" cy="1749000"/>
          </a:xfrm>
          <a:prstGeom prst="roundRect">
            <a:avLst>
              <a:gd fmla="val 16667" name="adj"/>
            </a:avLst>
          </a:prstGeom>
          <a:noFill/>
          <a:ln>
            <a:noFill/>
          </a:ln>
        </p:spPr>
      </p:pic>
      <p:pic>
        <p:nvPicPr>
          <p:cNvPr id="66" name="Google Shape;66;p14"/>
          <p:cNvPicPr preferRelativeResize="0"/>
          <p:nvPr/>
        </p:nvPicPr>
        <p:blipFill>
          <a:blip r:embed="rId6">
            <a:alphaModFix/>
          </a:blip>
          <a:stretch>
            <a:fillRect/>
          </a:stretch>
        </p:blipFill>
        <p:spPr>
          <a:xfrm>
            <a:off x="281500" y="3071325"/>
            <a:ext cx="1708500" cy="1749000"/>
          </a:xfrm>
          <a:prstGeom prst="roundRect">
            <a:avLst>
              <a:gd fmla="val 16667" name="adj"/>
            </a:avLst>
          </a:prstGeom>
          <a:noFill/>
          <a:ln>
            <a:noFill/>
          </a:ln>
          <a:effectLst>
            <a:outerShdw blurRad="57150" rotWithShape="0" algn="bl" dir="5400000" dist="19050">
              <a:srgbClr val="000000">
                <a:alpha val="50000"/>
              </a:srgbClr>
            </a:outerShdw>
          </a:effectLst>
        </p:spPr>
      </p:pic>
      <p:sp>
        <p:nvSpPr>
          <p:cNvPr id="67" name="Google Shape;67;p14"/>
          <p:cNvSpPr txBox="1"/>
          <p:nvPr/>
        </p:nvSpPr>
        <p:spPr>
          <a:xfrm>
            <a:off x="2789775" y="1391675"/>
            <a:ext cx="1708500" cy="21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
        <p:nvSpPr>
          <p:cNvPr id="68" name="Google Shape;68;p14"/>
          <p:cNvSpPr txBox="1"/>
          <p:nvPr/>
        </p:nvSpPr>
        <p:spPr>
          <a:xfrm>
            <a:off x="2480950" y="1218425"/>
            <a:ext cx="2154300" cy="27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Roboto"/>
                <a:ea typeface="Roboto"/>
                <a:cs typeface="Roboto"/>
                <a:sym typeface="Roboto"/>
              </a:rPr>
              <a:t>AMAL THOMAS</a:t>
            </a:r>
            <a:br>
              <a:rPr lang="en" sz="1100">
                <a:solidFill>
                  <a:schemeClr val="dk2"/>
                </a:solidFill>
                <a:latin typeface="Roboto"/>
                <a:ea typeface="Roboto"/>
                <a:cs typeface="Roboto"/>
                <a:sym typeface="Roboto"/>
              </a:rPr>
            </a:br>
            <a:r>
              <a:rPr lang="en" sz="1100">
                <a:solidFill>
                  <a:schemeClr val="dk2"/>
                </a:solidFill>
                <a:latin typeface="Roboto"/>
                <a:ea typeface="Roboto"/>
                <a:cs typeface="Roboto"/>
                <a:sym typeface="Roboto"/>
              </a:rPr>
              <a:t>S5 CSBS</a:t>
            </a:r>
            <a:br>
              <a:rPr lang="en" sz="1100">
                <a:solidFill>
                  <a:schemeClr val="dk2"/>
                </a:solidFill>
                <a:latin typeface="Roboto"/>
                <a:ea typeface="Roboto"/>
                <a:cs typeface="Roboto"/>
                <a:sym typeface="Roboto"/>
              </a:rPr>
            </a:br>
            <a:r>
              <a:rPr lang="en" sz="1100">
                <a:solidFill>
                  <a:schemeClr val="dk2"/>
                </a:solidFill>
                <a:latin typeface="Roboto"/>
                <a:ea typeface="Roboto"/>
                <a:cs typeface="Roboto"/>
                <a:sym typeface="Roboto"/>
              </a:rPr>
              <a:t>RSET</a:t>
            </a:r>
            <a:endParaRPr sz="1100">
              <a:solidFill>
                <a:schemeClr val="dk2"/>
              </a:solidFill>
              <a:latin typeface="Roboto"/>
              <a:ea typeface="Roboto"/>
              <a:cs typeface="Roboto"/>
              <a:sym typeface="Roboto"/>
            </a:endParaRPr>
          </a:p>
        </p:txBody>
      </p:sp>
      <p:sp>
        <p:nvSpPr>
          <p:cNvPr id="69" name="Google Shape;69;p14"/>
          <p:cNvSpPr txBox="1"/>
          <p:nvPr/>
        </p:nvSpPr>
        <p:spPr>
          <a:xfrm>
            <a:off x="2315250" y="3071325"/>
            <a:ext cx="1935900" cy="3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rPr>
              <a:t>    </a:t>
            </a:r>
            <a:r>
              <a:rPr lang="en" sz="1100">
                <a:solidFill>
                  <a:schemeClr val="dk2"/>
                </a:solidFill>
                <a:latin typeface="Roboto"/>
                <a:ea typeface="Roboto"/>
                <a:cs typeface="Roboto"/>
                <a:sym typeface="Roboto"/>
              </a:rPr>
              <a:t>CELINA E JACOB</a:t>
            </a:r>
            <a:endParaRPr sz="1100">
              <a:solidFill>
                <a:schemeClr val="dk2"/>
              </a:solidFill>
              <a:latin typeface="Roboto"/>
              <a:ea typeface="Roboto"/>
              <a:cs typeface="Roboto"/>
              <a:sym typeface="Roboto"/>
            </a:endParaRPr>
          </a:p>
          <a:p>
            <a:pPr indent="0" lvl="0" marL="0" rtl="0" algn="l">
              <a:spcBef>
                <a:spcPts val="0"/>
              </a:spcBef>
              <a:spcAft>
                <a:spcPts val="0"/>
              </a:spcAft>
              <a:buNone/>
            </a:pPr>
            <a:r>
              <a:rPr lang="en" sz="1100">
                <a:solidFill>
                  <a:schemeClr val="dk2"/>
                </a:solidFill>
                <a:latin typeface="Roboto"/>
                <a:ea typeface="Roboto"/>
                <a:cs typeface="Roboto"/>
                <a:sym typeface="Roboto"/>
              </a:rPr>
              <a:t>     S5 CSBS</a:t>
            </a:r>
            <a:endParaRPr sz="1100">
              <a:solidFill>
                <a:schemeClr val="dk2"/>
              </a:solidFill>
              <a:latin typeface="Roboto"/>
              <a:ea typeface="Roboto"/>
              <a:cs typeface="Roboto"/>
              <a:sym typeface="Roboto"/>
            </a:endParaRPr>
          </a:p>
          <a:p>
            <a:pPr indent="0" lvl="0" marL="0" rtl="0" algn="l">
              <a:spcBef>
                <a:spcPts val="0"/>
              </a:spcBef>
              <a:spcAft>
                <a:spcPts val="0"/>
              </a:spcAft>
              <a:buNone/>
            </a:pPr>
            <a:r>
              <a:rPr lang="en" sz="1100">
                <a:solidFill>
                  <a:schemeClr val="dk2"/>
                </a:solidFill>
                <a:latin typeface="Roboto"/>
                <a:ea typeface="Roboto"/>
                <a:cs typeface="Roboto"/>
                <a:sym typeface="Roboto"/>
              </a:rPr>
              <a:t>     RSET</a:t>
            </a:r>
            <a:endParaRPr sz="1100">
              <a:solidFill>
                <a:schemeClr val="dk2"/>
              </a:solidFill>
              <a:latin typeface="Roboto"/>
              <a:ea typeface="Roboto"/>
              <a:cs typeface="Roboto"/>
              <a:sym typeface="Roboto"/>
            </a:endParaRPr>
          </a:p>
        </p:txBody>
      </p:sp>
      <p:sp>
        <p:nvSpPr>
          <p:cNvPr id="70" name="Google Shape;70;p14"/>
          <p:cNvSpPr txBox="1"/>
          <p:nvPr/>
        </p:nvSpPr>
        <p:spPr>
          <a:xfrm>
            <a:off x="6977625" y="3184300"/>
            <a:ext cx="1363200" cy="7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dk2"/>
                </a:solidFill>
                <a:latin typeface="Roboto"/>
                <a:ea typeface="Roboto"/>
                <a:cs typeface="Roboto"/>
                <a:sym typeface="Roboto"/>
              </a:rPr>
              <a:t>JOEPAUL VILSAN </a:t>
            </a:r>
            <a:br>
              <a:rPr lang="en" sz="1100">
                <a:solidFill>
                  <a:schemeClr val="dk2"/>
                </a:solidFill>
                <a:latin typeface="Roboto"/>
                <a:ea typeface="Roboto"/>
                <a:cs typeface="Roboto"/>
                <a:sym typeface="Roboto"/>
              </a:rPr>
            </a:br>
            <a:r>
              <a:rPr lang="en" sz="1100">
                <a:solidFill>
                  <a:schemeClr val="dk2"/>
                </a:solidFill>
                <a:latin typeface="Roboto"/>
                <a:ea typeface="Roboto"/>
                <a:cs typeface="Roboto"/>
                <a:sym typeface="Roboto"/>
              </a:rPr>
              <a:t>S5 CSBS</a:t>
            </a:r>
            <a:endParaRPr sz="1100">
              <a:solidFill>
                <a:schemeClr val="dk2"/>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 sz="1100">
                <a:solidFill>
                  <a:schemeClr val="dk2"/>
                </a:solidFill>
                <a:latin typeface="Roboto"/>
                <a:ea typeface="Roboto"/>
                <a:cs typeface="Roboto"/>
                <a:sym typeface="Roboto"/>
              </a:rPr>
              <a:t>RSET</a:t>
            </a:r>
            <a:endParaRPr sz="1100">
              <a:solidFill>
                <a:schemeClr val="dk2"/>
              </a:solidFill>
              <a:latin typeface="Roboto"/>
              <a:ea typeface="Roboto"/>
              <a:cs typeface="Roboto"/>
              <a:sym typeface="Roboto"/>
            </a:endParaRPr>
          </a:p>
          <a:p>
            <a:pPr indent="0" lvl="0" marL="0" rtl="0" algn="l">
              <a:spcBef>
                <a:spcPts val="0"/>
              </a:spcBef>
              <a:spcAft>
                <a:spcPts val="0"/>
              </a:spcAft>
              <a:buNone/>
            </a:pPr>
            <a:r>
              <a:t/>
            </a:r>
            <a:endParaRPr sz="1200">
              <a:solidFill>
                <a:schemeClr val="dk2"/>
              </a:solidFill>
              <a:latin typeface="Roboto"/>
              <a:ea typeface="Roboto"/>
              <a:cs typeface="Roboto"/>
              <a:sym typeface="Roboto"/>
            </a:endParaRPr>
          </a:p>
        </p:txBody>
      </p:sp>
      <p:pic>
        <p:nvPicPr>
          <p:cNvPr id="71" name="Google Shape;71;p14"/>
          <p:cNvPicPr preferRelativeResize="0"/>
          <p:nvPr/>
        </p:nvPicPr>
        <p:blipFill>
          <a:blip r:embed="rId7">
            <a:alphaModFix/>
          </a:blip>
          <a:stretch>
            <a:fillRect/>
          </a:stretch>
        </p:blipFill>
        <p:spPr>
          <a:xfrm>
            <a:off x="4498275" y="1082850"/>
            <a:ext cx="1839000" cy="1651500"/>
          </a:xfrm>
          <a:prstGeom prst="roundRect">
            <a:avLst>
              <a:gd fmla="val 16667" name="adj"/>
            </a:avLst>
          </a:prstGeom>
          <a:noFill/>
          <a:ln>
            <a:noFill/>
          </a:ln>
        </p:spPr>
      </p:pic>
      <p:sp>
        <p:nvSpPr>
          <p:cNvPr id="72" name="Google Shape;72;p14"/>
          <p:cNvSpPr txBox="1"/>
          <p:nvPr/>
        </p:nvSpPr>
        <p:spPr>
          <a:xfrm>
            <a:off x="6977625" y="1225950"/>
            <a:ext cx="1872000" cy="3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2"/>
                </a:solidFill>
                <a:latin typeface="Roboto"/>
                <a:ea typeface="Roboto"/>
                <a:cs typeface="Roboto"/>
                <a:sym typeface="Roboto"/>
              </a:rPr>
              <a:t>BHARATH S</a:t>
            </a:r>
            <a:br>
              <a:rPr lang="en" sz="1100">
                <a:solidFill>
                  <a:schemeClr val="dk2"/>
                </a:solidFill>
                <a:latin typeface="Roboto"/>
                <a:ea typeface="Roboto"/>
                <a:cs typeface="Roboto"/>
                <a:sym typeface="Roboto"/>
              </a:rPr>
            </a:br>
            <a:r>
              <a:rPr lang="en" sz="1100">
                <a:solidFill>
                  <a:schemeClr val="dk2"/>
                </a:solidFill>
                <a:latin typeface="Roboto"/>
                <a:ea typeface="Roboto"/>
                <a:cs typeface="Roboto"/>
                <a:sym typeface="Roboto"/>
              </a:rPr>
              <a:t>S5 CSBS</a:t>
            </a:r>
            <a:br>
              <a:rPr lang="en" sz="1100">
                <a:solidFill>
                  <a:schemeClr val="dk2"/>
                </a:solidFill>
                <a:latin typeface="Roboto"/>
                <a:ea typeface="Roboto"/>
                <a:cs typeface="Roboto"/>
                <a:sym typeface="Roboto"/>
              </a:rPr>
            </a:br>
            <a:r>
              <a:rPr lang="en" sz="1100">
                <a:solidFill>
                  <a:schemeClr val="dk2"/>
                </a:solidFill>
                <a:latin typeface="Roboto"/>
                <a:ea typeface="Roboto"/>
                <a:cs typeface="Roboto"/>
                <a:sym typeface="Roboto"/>
              </a:rPr>
              <a:t>RSET</a:t>
            </a:r>
            <a:endParaRPr sz="1100">
              <a:solidFill>
                <a:schemeClr val="dk2"/>
              </a:solidFill>
              <a:latin typeface="Roboto"/>
              <a:ea typeface="Roboto"/>
              <a:cs typeface="Roboto"/>
              <a:sym typeface="Roboto"/>
            </a:endParaRPr>
          </a:p>
        </p:txBody>
      </p:sp>
      <p:pic>
        <p:nvPicPr>
          <p:cNvPr id="73" name="Google Shape;73;p14"/>
          <p:cNvPicPr preferRelativeResize="0"/>
          <p:nvPr/>
        </p:nvPicPr>
        <p:blipFill>
          <a:blip r:embed="rId8">
            <a:alphaModFix/>
          </a:blip>
          <a:stretch>
            <a:fillRect/>
          </a:stretch>
        </p:blipFill>
        <p:spPr>
          <a:xfrm>
            <a:off x="4459275" y="3071325"/>
            <a:ext cx="1734000" cy="1749000"/>
          </a:xfrm>
          <a:prstGeom prst="roundRect">
            <a:avLst>
              <a:gd fmla="val 16667" name="adj"/>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06" name="Google Shape;206;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7" name="Google Shape;207;p32"/>
          <p:cNvPicPr preferRelativeResize="0"/>
          <p:nvPr/>
        </p:nvPicPr>
        <p:blipFill>
          <a:blip r:embed="rId3">
            <a:alphaModFix/>
          </a:blip>
          <a:stretch>
            <a:fillRect/>
          </a:stretch>
        </p:blipFill>
        <p:spPr>
          <a:xfrm>
            <a:off x="0" y="814388"/>
            <a:ext cx="9144000" cy="3514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nvSpPr>
        <p:spPr>
          <a:xfrm>
            <a:off x="525750" y="984275"/>
            <a:ext cx="8092500" cy="297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1"/>
                </a:solidFill>
                <a:latin typeface="Roboto"/>
                <a:ea typeface="Roboto"/>
                <a:cs typeface="Roboto"/>
                <a:sym typeface="Roboto"/>
              </a:rPr>
              <a:t>What are we addressing:</a:t>
            </a:r>
            <a:endParaRPr sz="2200">
              <a:solidFill>
                <a:schemeClr val="dk2"/>
              </a:solidFill>
            </a:endParaRPr>
          </a:p>
          <a:p>
            <a:pPr indent="0" lvl="0" marL="0" rtl="0" algn="l">
              <a:spcBef>
                <a:spcPts val="0"/>
              </a:spcBef>
              <a:spcAft>
                <a:spcPts val="0"/>
              </a:spcAft>
              <a:buNone/>
            </a:pPr>
            <a:r>
              <a:t/>
            </a:r>
            <a:endParaRPr sz="1800">
              <a:solidFill>
                <a:schemeClr val="dk1"/>
              </a:solidFill>
              <a:latin typeface="Roboto"/>
              <a:ea typeface="Roboto"/>
              <a:cs typeface="Roboto"/>
              <a:sym typeface="Roboto"/>
            </a:endParaRPr>
          </a:p>
          <a:p>
            <a:pPr indent="0" lvl="0" marL="0" rtl="0" algn="l">
              <a:spcBef>
                <a:spcPts val="0"/>
              </a:spcBef>
              <a:spcAft>
                <a:spcPts val="0"/>
              </a:spcAft>
              <a:buNone/>
            </a:pPr>
            <a:r>
              <a:rPr lang="en" sz="1800">
                <a:solidFill>
                  <a:schemeClr val="dk1"/>
                </a:solidFill>
                <a:latin typeface="Roboto"/>
                <a:ea typeface="Roboto"/>
                <a:cs typeface="Roboto"/>
                <a:sym typeface="Roboto"/>
              </a:rPr>
              <a:t>•</a:t>
            </a:r>
            <a:r>
              <a:rPr lang="en" sz="1600">
                <a:solidFill>
                  <a:schemeClr val="dk1"/>
                </a:solidFill>
                <a:latin typeface="Roboto"/>
                <a:ea typeface="Roboto"/>
                <a:cs typeface="Roboto"/>
                <a:sym typeface="Roboto"/>
              </a:rPr>
              <a:t> </a:t>
            </a:r>
            <a:r>
              <a:rPr b="1" lang="en" sz="1600">
                <a:solidFill>
                  <a:schemeClr val="dk1"/>
                </a:solidFill>
                <a:latin typeface="Roboto"/>
                <a:ea typeface="Roboto"/>
                <a:cs typeface="Roboto"/>
                <a:sym typeface="Roboto"/>
              </a:rPr>
              <a:t>Gold loan revolution</a:t>
            </a:r>
            <a:r>
              <a:rPr lang="en" sz="1600">
                <a:solidFill>
                  <a:schemeClr val="dk1"/>
                </a:solidFill>
                <a:latin typeface="Roboto"/>
                <a:ea typeface="Roboto"/>
                <a:cs typeface="Roboto"/>
                <a:sym typeface="Roboto"/>
              </a:rPr>
              <a:t>: Introducing a portable gold purity checking process for faster, more accurate loan applications.</a:t>
            </a:r>
            <a:endParaRPr sz="1600">
              <a:solidFill>
                <a:schemeClr val="dk1"/>
              </a:solidFill>
              <a:latin typeface="Roboto"/>
              <a:ea typeface="Roboto"/>
              <a:cs typeface="Roboto"/>
              <a:sym typeface="Roboto"/>
            </a:endParaRPr>
          </a:p>
          <a:p>
            <a:pPr indent="0" lvl="0" marL="0" rtl="0" algn="l">
              <a:spcBef>
                <a:spcPts val="0"/>
              </a:spcBef>
              <a:spcAft>
                <a:spcPts val="0"/>
              </a:spcAft>
              <a:buNone/>
            </a:pPr>
            <a:r>
              <a:rPr b="1" lang="en" sz="1600">
                <a:solidFill>
                  <a:schemeClr val="dk1"/>
                </a:solidFill>
                <a:latin typeface="Roboto"/>
                <a:ea typeface="Roboto"/>
                <a:cs typeface="Roboto"/>
                <a:sym typeface="Roboto"/>
              </a:rPr>
              <a:t>• Bye-bye manual hassles:</a:t>
            </a:r>
            <a:r>
              <a:rPr lang="en" sz="1600">
                <a:solidFill>
                  <a:schemeClr val="dk1"/>
                </a:solidFill>
                <a:latin typeface="Roboto"/>
                <a:ea typeface="Roboto"/>
                <a:cs typeface="Roboto"/>
                <a:sym typeface="Roboto"/>
              </a:rPr>
              <a:t> Ditch costly, time-consuming inspections with tech-powered purity assessment.</a:t>
            </a:r>
            <a:endParaRPr sz="1600">
              <a:solidFill>
                <a:schemeClr val="dk1"/>
              </a:solidFill>
              <a:latin typeface="Roboto"/>
              <a:ea typeface="Roboto"/>
              <a:cs typeface="Roboto"/>
              <a:sym typeface="Roboto"/>
            </a:endParaRPr>
          </a:p>
          <a:p>
            <a:pPr indent="0" lvl="0" marL="0" rtl="0" algn="l">
              <a:spcBef>
                <a:spcPts val="0"/>
              </a:spcBef>
              <a:spcAft>
                <a:spcPts val="0"/>
              </a:spcAft>
              <a:buNone/>
            </a:pPr>
            <a:r>
              <a:rPr lang="en" sz="1600">
                <a:solidFill>
                  <a:schemeClr val="dk1"/>
                </a:solidFill>
                <a:latin typeface="Roboto"/>
                <a:ea typeface="Roboto"/>
                <a:cs typeface="Roboto"/>
                <a:sym typeface="Roboto"/>
              </a:rPr>
              <a:t>• </a:t>
            </a:r>
            <a:r>
              <a:rPr b="1" lang="en" sz="1600">
                <a:solidFill>
                  <a:schemeClr val="dk1"/>
                </a:solidFill>
                <a:latin typeface="Roboto"/>
                <a:ea typeface="Roboto"/>
                <a:cs typeface="Roboto"/>
                <a:sym typeface="Roboto"/>
              </a:rPr>
              <a:t>Customer experience boost:</a:t>
            </a:r>
            <a:r>
              <a:rPr lang="en" sz="1600">
                <a:solidFill>
                  <a:schemeClr val="dk1"/>
                </a:solidFill>
                <a:latin typeface="Roboto"/>
                <a:ea typeface="Roboto"/>
                <a:cs typeface="Roboto"/>
                <a:sym typeface="Roboto"/>
              </a:rPr>
              <a:t> Functional, economic, and brand value gains from a streamlined loan process.</a:t>
            </a:r>
            <a:endParaRPr sz="1600">
              <a:solidFill>
                <a:schemeClr val="dk1"/>
              </a:solidFill>
              <a:latin typeface="Roboto"/>
              <a:ea typeface="Roboto"/>
              <a:cs typeface="Roboto"/>
              <a:sym typeface="Roboto"/>
            </a:endParaRPr>
          </a:p>
          <a:p>
            <a:pPr indent="0" lvl="0" marL="0" rtl="0" algn="l">
              <a:spcBef>
                <a:spcPts val="0"/>
              </a:spcBef>
              <a:spcAft>
                <a:spcPts val="0"/>
              </a:spcAft>
              <a:buNone/>
            </a:pPr>
            <a:r>
              <a:rPr lang="en" sz="1600">
                <a:solidFill>
                  <a:schemeClr val="dk1"/>
                </a:solidFill>
                <a:latin typeface="Roboto"/>
                <a:ea typeface="Roboto"/>
                <a:cs typeface="Roboto"/>
                <a:sym typeface="Roboto"/>
              </a:rPr>
              <a:t>• </a:t>
            </a:r>
            <a:r>
              <a:rPr b="1" lang="en" sz="1600">
                <a:solidFill>
                  <a:schemeClr val="dk1"/>
                </a:solidFill>
                <a:latin typeface="Roboto"/>
                <a:ea typeface="Roboto"/>
                <a:cs typeface="Roboto"/>
                <a:sym typeface="Roboto"/>
              </a:rPr>
              <a:t>Expensive Devices:</a:t>
            </a:r>
            <a:r>
              <a:rPr lang="en" sz="1600">
                <a:solidFill>
                  <a:schemeClr val="dk1"/>
                </a:solidFill>
                <a:latin typeface="Roboto"/>
                <a:ea typeface="Roboto"/>
                <a:cs typeface="Roboto"/>
                <a:sym typeface="Roboto"/>
              </a:rPr>
              <a:t> We focus to implement a process which is affordable.</a:t>
            </a:r>
            <a:endParaRPr sz="1600">
              <a:solidFill>
                <a:schemeClr val="dk1"/>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600">
              <a:solidFill>
                <a:schemeClr val="dk1"/>
              </a:solidFill>
              <a:latin typeface="Roboto"/>
              <a:ea typeface="Roboto"/>
              <a:cs typeface="Roboto"/>
              <a:sym typeface="Roboto"/>
            </a:endParaRPr>
          </a:p>
          <a:p>
            <a:pPr indent="0" lvl="0" marL="0" rtl="0" algn="l">
              <a:spcBef>
                <a:spcPts val="0"/>
              </a:spcBef>
              <a:spcAft>
                <a:spcPts val="0"/>
              </a:spcAft>
              <a:buNone/>
            </a:pPr>
            <a:r>
              <a:t/>
            </a:r>
            <a:endParaRPr sz="1300">
              <a:solidFill>
                <a:schemeClr val="dk2"/>
              </a:solidFill>
            </a:endParaRPr>
          </a:p>
        </p:txBody>
      </p:sp>
      <p:sp>
        <p:nvSpPr>
          <p:cNvPr id="79" name="Google Shape;79;p15"/>
          <p:cNvSpPr/>
          <p:nvPr/>
        </p:nvSpPr>
        <p:spPr>
          <a:xfrm>
            <a:off x="0" y="0"/>
            <a:ext cx="9144000" cy="847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80" name="Google Shape;80;p15"/>
          <p:cNvPicPr preferRelativeResize="0"/>
          <p:nvPr/>
        </p:nvPicPr>
        <p:blipFill>
          <a:blip r:embed="rId3">
            <a:alphaModFix/>
          </a:blip>
          <a:stretch>
            <a:fillRect/>
          </a:stretch>
        </p:blipFill>
        <p:spPr>
          <a:xfrm>
            <a:off x="7645350" y="147225"/>
            <a:ext cx="1204175" cy="553060"/>
          </a:xfrm>
          <a:prstGeom prst="rect">
            <a:avLst/>
          </a:prstGeom>
          <a:noFill/>
          <a:ln>
            <a:noFill/>
          </a:ln>
        </p:spPr>
      </p:pic>
      <p:pic>
        <p:nvPicPr>
          <p:cNvPr id="81" name="Google Shape;81;p15"/>
          <p:cNvPicPr preferRelativeResize="0"/>
          <p:nvPr/>
        </p:nvPicPr>
        <p:blipFill>
          <a:blip r:embed="rId4">
            <a:alphaModFix/>
          </a:blip>
          <a:stretch>
            <a:fillRect/>
          </a:stretch>
        </p:blipFill>
        <p:spPr>
          <a:xfrm>
            <a:off x="170726" y="-29998"/>
            <a:ext cx="1284429" cy="907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nvSpPr>
        <p:spPr>
          <a:xfrm>
            <a:off x="525750" y="984275"/>
            <a:ext cx="8092500" cy="3924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Roboto"/>
              <a:ea typeface="Roboto"/>
              <a:cs typeface="Roboto"/>
              <a:sym typeface="Roboto"/>
            </a:endParaRPr>
          </a:p>
          <a:p>
            <a:pPr indent="0" lvl="0" marL="0" rtl="0" algn="l">
              <a:spcBef>
                <a:spcPts val="0"/>
              </a:spcBef>
              <a:spcAft>
                <a:spcPts val="0"/>
              </a:spcAft>
              <a:buNone/>
            </a:pPr>
            <a:r>
              <a:rPr b="1" lang="en" sz="1700">
                <a:solidFill>
                  <a:schemeClr val="dk1"/>
                </a:solidFill>
                <a:latin typeface="Roboto"/>
                <a:ea typeface="Roboto"/>
                <a:cs typeface="Roboto"/>
                <a:sym typeface="Roboto"/>
              </a:rPr>
              <a:t>Value Delivered:</a:t>
            </a:r>
            <a:endParaRPr b="1" sz="1700">
              <a:solidFill>
                <a:schemeClr val="dk1"/>
              </a:solidFill>
              <a:latin typeface="Roboto"/>
              <a:ea typeface="Roboto"/>
              <a:cs typeface="Roboto"/>
              <a:sym typeface="Roboto"/>
            </a:endParaRPr>
          </a:p>
          <a:p>
            <a:pPr indent="-336550" lvl="0" marL="457200" rtl="0" algn="l">
              <a:lnSpc>
                <a:spcPct val="115000"/>
              </a:lnSpc>
              <a:spcBef>
                <a:spcPts val="1500"/>
              </a:spcBef>
              <a:spcAft>
                <a:spcPts val="0"/>
              </a:spcAft>
              <a:buClr>
                <a:schemeClr val="dk1"/>
              </a:buClr>
              <a:buSzPts val="1700"/>
              <a:buFont typeface="Roboto"/>
              <a:buChar char="●"/>
            </a:pPr>
            <a:r>
              <a:rPr b="1" lang="en" sz="1700">
                <a:solidFill>
                  <a:schemeClr val="dk1"/>
                </a:solidFill>
                <a:latin typeface="Roboto"/>
                <a:ea typeface="Roboto"/>
                <a:cs typeface="Roboto"/>
                <a:sym typeface="Roboto"/>
              </a:rPr>
              <a:t>Functional Value:</a:t>
            </a:r>
            <a:r>
              <a:rPr lang="en" sz="1700">
                <a:solidFill>
                  <a:schemeClr val="dk1"/>
                </a:solidFill>
                <a:latin typeface="Roboto"/>
                <a:ea typeface="Roboto"/>
                <a:cs typeface="Roboto"/>
                <a:sym typeface="Roboto"/>
              </a:rPr>
              <a:t> The device significantly reduces the time required for gold purity assessments, expediting the loan approval process and ensuring a more efficient workflow.</a:t>
            </a:r>
            <a:endParaRPr sz="1700">
              <a:solidFill>
                <a:schemeClr val="dk1"/>
              </a:solidFill>
              <a:latin typeface="Roboto"/>
              <a:ea typeface="Roboto"/>
              <a:cs typeface="Roboto"/>
              <a:sym typeface="Roboto"/>
            </a:endParaRPr>
          </a:p>
          <a:p>
            <a:pPr indent="-336550" lvl="0" marL="457200" rtl="0" algn="l">
              <a:lnSpc>
                <a:spcPct val="115000"/>
              </a:lnSpc>
              <a:spcBef>
                <a:spcPts val="0"/>
              </a:spcBef>
              <a:spcAft>
                <a:spcPts val="0"/>
              </a:spcAft>
              <a:buClr>
                <a:schemeClr val="dk1"/>
              </a:buClr>
              <a:buSzPts val="1700"/>
              <a:buFont typeface="Roboto"/>
              <a:buChar char="●"/>
            </a:pPr>
            <a:r>
              <a:rPr b="1" lang="en" sz="1700">
                <a:solidFill>
                  <a:schemeClr val="dk1"/>
                </a:solidFill>
                <a:latin typeface="Roboto"/>
                <a:ea typeface="Roboto"/>
                <a:cs typeface="Roboto"/>
                <a:sym typeface="Roboto"/>
              </a:rPr>
              <a:t>Economic Value:</a:t>
            </a:r>
            <a:r>
              <a:rPr lang="en" sz="1700">
                <a:solidFill>
                  <a:schemeClr val="dk1"/>
                </a:solidFill>
                <a:latin typeface="Roboto"/>
                <a:ea typeface="Roboto"/>
                <a:cs typeface="Roboto"/>
                <a:sym typeface="Roboto"/>
              </a:rPr>
              <a:t> By minimizing the need for dedicated personnel for manual inspections, the solution addresses operational costs, providing economic value to the bank.</a:t>
            </a:r>
            <a:endParaRPr sz="1700">
              <a:solidFill>
                <a:schemeClr val="dk1"/>
              </a:solidFill>
              <a:latin typeface="Roboto"/>
              <a:ea typeface="Roboto"/>
              <a:cs typeface="Roboto"/>
              <a:sym typeface="Roboto"/>
            </a:endParaRPr>
          </a:p>
          <a:p>
            <a:pPr indent="-336550" lvl="0" marL="457200" rtl="0" algn="l">
              <a:lnSpc>
                <a:spcPct val="115000"/>
              </a:lnSpc>
              <a:spcBef>
                <a:spcPts val="0"/>
              </a:spcBef>
              <a:spcAft>
                <a:spcPts val="0"/>
              </a:spcAft>
              <a:buClr>
                <a:schemeClr val="dk1"/>
              </a:buClr>
              <a:buSzPts val="1700"/>
              <a:buFont typeface="Roboto"/>
              <a:buChar char="●"/>
            </a:pPr>
            <a:r>
              <a:rPr b="1" lang="en" sz="1700">
                <a:solidFill>
                  <a:schemeClr val="dk1"/>
                </a:solidFill>
                <a:latin typeface="Roboto"/>
                <a:ea typeface="Roboto"/>
                <a:cs typeface="Roboto"/>
                <a:sym typeface="Roboto"/>
              </a:rPr>
              <a:t>Brand Value:</a:t>
            </a:r>
            <a:r>
              <a:rPr lang="en" sz="1700">
                <a:solidFill>
                  <a:schemeClr val="dk1"/>
                </a:solidFill>
                <a:latin typeface="Roboto"/>
                <a:ea typeface="Roboto"/>
                <a:cs typeface="Roboto"/>
                <a:sym typeface="Roboto"/>
              </a:rPr>
              <a:t> The adoption of innovative technology showcases a commitment to modernization and efficiency, enhancing the brand value of the financial institution.</a:t>
            </a:r>
            <a:endParaRPr sz="1700">
              <a:solidFill>
                <a:schemeClr val="dk1"/>
              </a:solidFill>
              <a:latin typeface="Roboto"/>
              <a:ea typeface="Roboto"/>
              <a:cs typeface="Roboto"/>
              <a:sym typeface="Roboto"/>
            </a:endParaRPr>
          </a:p>
          <a:p>
            <a:pPr indent="0" lvl="0" marL="0" rtl="0" algn="l">
              <a:spcBef>
                <a:spcPts val="1500"/>
              </a:spcBef>
              <a:spcAft>
                <a:spcPts val="0"/>
              </a:spcAft>
              <a:buNone/>
            </a:pPr>
            <a:r>
              <a:t/>
            </a:r>
            <a:endParaRPr sz="1300">
              <a:solidFill>
                <a:schemeClr val="dk2"/>
              </a:solidFill>
            </a:endParaRPr>
          </a:p>
        </p:txBody>
      </p:sp>
      <p:sp>
        <p:nvSpPr>
          <p:cNvPr id="87" name="Google Shape;87;p16"/>
          <p:cNvSpPr/>
          <p:nvPr/>
        </p:nvSpPr>
        <p:spPr>
          <a:xfrm>
            <a:off x="0" y="0"/>
            <a:ext cx="9144000" cy="847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88" name="Google Shape;88;p16"/>
          <p:cNvPicPr preferRelativeResize="0"/>
          <p:nvPr/>
        </p:nvPicPr>
        <p:blipFill>
          <a:blip r:embed="rId3">
            <a:alphaModFix/>
          </a:blip>
          <a:stretch>
            <a:fillRect/>
          </a:stretch>
        </p:blipFill>
        <p:spPr>
          <a:xfrm>
            <a:off x="7645350" y="147225"/>
            <a:ext cx="1204175" cy="553060"/>
          </a:xfrm>
          <a:prstGeom prst="rect">
            <a:avLst/>
          </a:prstGeom>
          <a:noFill/>
          <a:ln>
            <a:noFill/>
          </a:ln>
        </p:spPr>
      </p:pic>
      <p:pic>
        <p:nvPicPr>
          <p:cNvPr id="89" name="Google Shape;89;p16"/>
          <p:cNvPicPr preferRelativeResize="0"/>
          <p:nvPr/>
        </p:nvPicPr>
        <p:blipFill>
          <a:blip r:embed="rId4">
            <a:alphaModFix/>
          </a:blip>
          <a:stretch>
            <a:fillRect/>
          </a:stretch>
        </p:blipFill>
        <p:spPr>
          <a:xfrm>
            <a:off x="170726" y="-29998"/>
            <a:ext cx="1284429" cy="907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nvSpPr>
        <p:spPr>
          <a:xfrm>
            <a:off x="471025" y="1044350"/>
            <a:ext cx="8092500" cy="280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2"/>
                </a:solidFill>
              </a:rPr>
              <a:t>Customers</a:t>
            </a:r>
            <a:endParaRPr b="1" sz="2000">
              <a:solidFill>
                <a:schemeClr val="dk2"/>
              </a:solidFill>
            </a:endParaRPr>
          </a:p>
          <a:p>
            <a:pPr indent="0" lvl="0" marL="0" rtl="0" algn="l">
              <a:spcBef>
                <a:spcPts val="0"/>
              </a:spcBef>
              <a:spcAft>
                <a:spcPts val="0"/>
              </a:spcAft>
              <a:buNone/>
            </a:pPr>
            <a:r>
              <a:t/>
            </a:r>
            <a:endParaRPr sz="2400">
              <a:solidFill>
                <a:schemeClr val="dk1"/>
              </a:solidFill>
            </a:endParaRPr>
          </a:p>
          <a:p>
            <a:pPr indent="0" lvl="0" marL="0" rtl="0" algn="l">
              <a:spcBef>
                <a:spcPts val="0"/>
              </a:spcBef>
              <a:spcAft>
                <a:spcPts val="0"/>
              </a:spcAft>
              <a:buNone/>
            </a:pPr>
            <a:r>
              <a:t/>
            </a:r>
            <a:endParaRPr sz="1800">
              <a:solidFill>
                <a:schemeClr val="dk1"/>
              </a:solidFill>
              <a:latin typeface="Roboto"/>
              <a:ea typeface="Roboto"/>
              <a:cs typeface="Roboto"/>
              <a:sym typeface="Roboto"/>
            </a:endParaRPr>
          </a:p>
          <a:p>
            <a:pPr indent="0" lvl="0" marL="0" rtl="0" algn="l">
              <a:spcBef>
                <a:spcPts val="0"/>
              </a:spcBef>
              <a:spcAft>
                <a:spcPts val="0"/>
              </a:spcAft>
              <a:buNone/>
            </a:pPr>
            <a:r>
              <a:rPr b="1" lang="en" sz="1800">
                <a:solidFill>
                  <a:schemeClr val="dk1"/>
                </a:solidFill>
                <a:latin typeface="Roboto"/>
                <a:ea typeface="Roboto"/>
                <a:cs typeface="Roboto"/>
                <a:sym typeface="Roboto"/>
              </a:rPr>
              <a:t>• Faster loans for customers</a:t>
            </a:r>
            <a:r>
              <a:rPr lang="en" sz="1800">
                <a:solidFill>
                  <a:schemeClr val="dk1"/>
                </a:solidFill>
                <a:latin typeface="Roboto"/>
                <a:ea typeface="Roboto"/>
                <a:cs typeface="Roboto"/>
                <a:sym typeface="Roboto"/>
              </a:rPr>
              <a:t>: On-site purity checks reduce wait times and boost convenience.</a:t>
            </a:r>
            <a:endParaRPr sz="1800">
              <a:solidFill>
                <a:schemeClr val="dk1"/>
              </a:solidFill>
              <a:latin typeface="Roboto"/>
              <a:ea typeface="Roboto"/>
              <a:cs typeface="Roboto"/>
              <a:sym typeface="Roboto"/>
            </a:endParaRPr>
          </a:p>
          <a:p>
            <a:pPr indent="0" lvl="0" marL="0" rtl="0" algn="l">
              <a:spcBef>
                <a:spcPts val="0"/>
              </a:spcBef>
              <a:spcAft>
                <a:spcPts val="0"/>
              </a:spcAft>
              <a:buNone/>
            </a:pPr>
            <a:r>
              <a:rPr lang="en" sz="1800">
                <a:solidFill>
                  <a:schemeClr val="dk1"/>
                </a:solidFill>
                <a:latin typeface="Roboto"/>
                <a:ea typeface="Roboto"/>
                <a:cs typeface="Roboto"/>
                <a:sym typeface="Roboto"/>
              </a:rPr>
              <a:t>•</a:t>
            </a:r>
            <a:r>
              <a:rPr b="1" lang="en" sz="1800">
                <a:solidFill>
                  <a:schemeClr val="dk1"/>
                </a:solidFill>
                <a:latin typeface="Roboto"/>
                <a:ea typeface="Roboto"/>
                <a:cs typeface="Roboto"/>
                <a:sym typeface="Roboto"/>
              </a:rPr>
              <a:t> Cost savings for banks:</a:t>
            </a:r>
            <a:r>
              <a:rPr lang="en" sz="1800">
                <a:solidFill>
                  <a:schemeClr val="dk1"/>
                </a:solidFill>
                <a:latin typeface="Roboto"/>
                <a:ea typeface="Roboto"/>
                <a:cs typeface="Roboto"/>
                <a:sym typeface="Roboto"/>
              </a:rPr>
              <a:t> Ditch manual inspections and unlock operational efficiency.</a:t>
            </a:r>
            <a:endParaRPr sz="1800">
              <a:solidFill>
                <a:schemeClr val="dk1"/>
              </a:solidFill>
              <a:latin typeface="Roboto"/>
              <a:ea typeface="Roboto"/>
              <a:cs typeface="Roboto"/>
              <a:sym typeface="Roboto"/>
            </a:endParaRPr>
          </a:p>
          <a:p>
            <a:pPr indent="0" lvl="0" marL="0" rtl="0" algn="l">
              <a:spcBef>
                <a:spcPts val="0"/>
              </a:spcBef>
              <a:spcAft>
                <a:spcPts val="0"/>
              </a:spcAft>
              <a:buNone/>
            </a:pPr>
            <a:r>
              <a:rPr lang="en" sz="1800">
                <a:solidFill>
                  <a:schemeClr val="dk1"/>
                </a:solidFill>
                <a:latin typeface="Roboto"/>
                <a:ea typeface="Roboto"/>
                <a:cs typeface="Roboto"/>
                <a:sym typeface="Roboto"/>
              </a:rPr>
              <a:t>• </a:t>
            </a:r>
            <a:r>
              <a:rPr b="1" lang="en" sz="1800">
                <a:solidFill>
                  <a:schemeClr val="dk1"/>
                </a:solidFill>
                <a:latin typeface="Roboto"/>
                <a:ea typeface="Roboto"/>
                <a:cs typeface="Roboto"/>
                <a:sym typeface="Roboto"/>
              </a:rPr>
              <a:t>Win-win innovation: </a:t>
            </a:r>
            <a:r>
              <a:rPr lang="en" sz="1800">
                <a:solidFill>
                  <a:schemeClr val="dk1"/>
                </a:solidFill>
                <a:latin typeface="Roboto"/>
                <a:ea typeface="Roboto"/>
                <a:cs typeface="Roboto"/>
                <a:sym typeface="Roboto"/>
              </a:rPr>
              <a:t>Tech-driven purity checker enhances brand value for all parties.</a:t>
            </a:r>
            <a:endParaRPr sz="1800">
              <a:solidFill>
                <a:schemeClr val="dk1"/>
              </a:solidFill>
              <a:latin typeface="Roboto"/>
              <a:ea typeface="Roboto"/>
              <a:cs typeface="Roboto"/>
              <a:sym typeface="Roboto"/>
            </a:endParaRPr>
          </a:p>
        </p:txBody>
      </p:sp>
      <p:sp>
        <p:nvSpPr>
          <p:cNvPr id="95" name="Google Shape;95;p17"/>
          <p:cNvSpPr/>
          <p:nvPr/>
        </p:nvSpPr>
        <p:spPr>
          <a:xfrm>
            <a:off x="0" y="0"/>
            <a:ext cx="9144000" cy="847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96" name="Google Shape;96;p17"/>
          <p:cNvPicPr preferRelativeResize="0"/>
          <p:nvPr/>
        </p:nvPicPr>
        <p:blipFill>
          <a:blip r:embed="rId3">
            <a:alphaModFix/>
          </a:blip>
          <a:stretch>
            <a:fillRect/>
          </a:stretch>
        </p:blipFill>
        <p:spPr>
          <a:xfrm>
            <a:off x="7645350" y="147225"/>
            <a:ext cx="1204175" cy="553060"/>
          </a:xfrm>
          <a:prstGeom prst="rect">
            <a:avLst/>
          </a:prstGeom>
          <a:noFill/>
          <a:ln>
            <a:noFill/>
          </a:ln>
        </p:spPr>
      </p:pic>
      <p:pic>
        <p:nvPicPr>
          <p:cNvPr id="97" name="Google Shape;97;p17"/>
          <p:cNvPicPr preferRelativeResize="0"/>
          <p:nvPr/>
        </p:nvPicPr>
        <p:blipFill>
          <a:blip r:embed="rId4">
            <a:alphaModFix/>
          </a:blip>
          <a:stretch>
            <a:fillRect/>
          </a:stretch>
        </p:blipFill>
        <p:spPr>
          <a:xfrm>
            <a:off x="170726" y="-29998"/>
            <a:ext cx="1284429" cy="907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nvSpPr>
        <p:spPr>
          <a:xfrm>
            <a:off x="604200" y="1394325"/>
            <a:ext cx="8092500" cy="372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dk2"/>
                </a:solidFill>
              </a:rPr>
              <a:t>Solution</a:t>
            </a:r>
            <a:endParaRPr b="1" sz="2000">
              <a:solidFill>
                <a:schemeClr val="dk2"/>
              </a:solidFill>
            </a:endParaRPr>
          </a:p>
          <a:p>
            <a:pPr indent="0" lvl="0" marL="0" rtl="0" algn="l">
              <a:spcBef>
                <a:spcPts val="0"/>
              </a:spcBef>
              <a:spcAft>
                <a:spcPts val="0"/>
              </a:spcAft>
              <a:buClr>
                <a:schemeClr val="dk1"/>
              </a:buClr>
              <a:buSzPts val="1100"/>
              <a:buFont typeface="Arial"/>
              <a:buNone/>
            </a:pPr>
            <a:r>
              <a:rPr b="1" lang="en">
                <a:solidFill>
                  <a:schemeClr val="dk1"/>
                </a:solidFill>
                <a:latin typeface="Roboto"/>
                <a:ea typeface="Roboto"/>
                <a:cs typeface="Roboto"/>
                <a:sym typeface="Roboto"/>
              </a:rPr>
              <a:t>Domain: Intelligent Process Management (IPM),UI</a:t>
            </a:r>
            <a:endParaRPr b="1" sz="2000">
              <a:solidFill>
                <a:schemeClr val="dk2"/>
              </a:solidFill>
            </a:endParaRPr>
          </a:p>
          <a:p>
            <a:pPr indent="0" lvl="0" marL="0" rtl="0" algn="l">
              <a:spcBef>
                <a:spcPts val="0"/>
              </a:spcBef>
              <a:spcAft>
                <a:spcPts val="0"/>
              </a:spcAft>
              <a:buNone/>
            </a:pPr>
            <a:r>
              <a:t/>
            </a:r>
            <a:endParaRPr sz="1600">
              <a:solidFill>
                <a:schemeClr val="dk2"/>
              </a:solidFill>
            </a:endParaRPr>
          </a:p>
          <a:p>
            <a:pPr indent="0" lvl="0" marL="0" rtl="0" algn="l">
              <a:lnSpc>
                <a:spcPct val="115000"/>
              </a:lnSpc>
              <a:spcBef>
                <a:spcPts val="1500"/>
              </a:spcBef>
              <a:spcAft>
                <a:spcPts val="0"/>
              </a:spcAft>
              <a:buClr>
                <a:schemeClr val="dk1"/>
              </a:buClr>
              <a:buSzPts val="1100"/>
              <a:buFont typeface="Arial"/>
              <a:buNone/>
            </a:pPr>
            <a:r>
              <a:rPr b="1" lang="en">
                <a:solidFill>
                  <a:srgbClr val="343541"/>
                </a:solidFill>
                <a:latin typeface="Roboto"/>
                <a:ea typeface="Roboto"/>
                <a:cs typeface="Roboto"/>
                <a:sym typeface="Roboto"/>
              </a:rPr>
              <a:t>1. IPM (Intelligent Process Management):</a:t>
            </a:r>
            <a:endParaRPr b="1">
              <a:solidFill>
                <a:srgbClr val="343541"/>
              </a:solidFill>
              <a:latin typeface="Roboto"/>
              <a:ea typeface="Roboto"/>
              <a:cs typeface="Roboto"/>
              <a:sym typeface="Roboto"/>
            </a:endParaRPr>
          </a:p>
          <a:p>
            <a:pPr indent="-317500" lvl="0" marL="457200" rtl="0" algn="l">
              <a:lnSpc>
                <a:spcPct val="115000"/>
              </a:lnSpc>
              <a:spcBef>
                <a:spcPts val="1500"/>
              </a:spcBef>
              <a:spcAft>
                <a:spcPts val="0"/>
              </a:spcAft>
              <a:buClr>
                <a:srgbClr val="343541"/>
              </a:buClr>
              <a:buSzPts val="1400"/>
              <a:buFont typeface="Roboto"/>
              <a:buChar char="●"/>
            </a:pPr>
            <a:r>
              <a:rPr b="1" lang="en">
                <a:solidFill>
                  <a:srgbClr val="343541"/>
                </a:solidFill>
                <a:latin typeface="Roboto"/>
                <a:ea typeface="Roboto"/>
                <a:cs typeface="Roboto"/>
                <a:sym typeface="Roboto"/>
              </a:rPr>
              <a:t>Role:</a:t>
            </a:r>
            <a:r>
              <a:rPr lang="en">
                <a:solidFill>
                  <a:srgbClr val="343541"/>
                </a:solidFill>
                <a:latin typeface="Roboto"/>
                <a:ea typeface="Roboto"/>
                <a:cs typeface="Roboto"/>
                <a:sym typeface="Roboto"/>
              </a:rPr>
              <a:t> Orchestrates and optimizes gold loan application processes intelligently.</a:t>
            </a:r>
            <a:endParaRPr>
              <a:solidFill>
                <a:srgbClr val="343541"/>
              </a:solidFill>
              <a:latin typeface="Roboto"/>
              <a:ea typeface="Roboto"/>
              <a:cs typeface="Roboto"/>
              <a:sym typeface="Roboto"/>
            </a:endParaRPr>
          </a:p>
          <a:p>
            <a:pPr indent="-317500" lvl="0" marL="457200" rtl="0" algn="l">
              <a:lnSpc>
                <a:spcPct val="115000"/>
              </a:lnSpc>
              <a:spcBef>
                <a:spcPts val="0"/>
              </a:spcBef>
              <a:spcAft>
                <a:spcPts val="0"/>
              </a:spcAft>
              <a:buClr>
                <a:srgbClr val="343541"/>
              </a:buClr>
              <a:buSzPts val="1400"/>
              <a:buFont typeface="Roboto"/>
              <a:buChar char="●"/>
            </a:pPr>
            <a:r>
              <a:rPr b="1" lang="en">
                <a:solidFill>
                  <a:srgbClr val="343541"/>
                </a:solidFill>
                <a:latin typeface="Roboto"/>
                <a:ea typeface="Roboto"/>
                <a:cs typeface="Roboto"/>
                <a:sym typeface="Roboto"/>
              </a:rPr>
              <a:t>Functions:</a:t>
            </a:r>
            <a:endParaRPr b="1">
              <a:solidFill>
                <a:srgbClr val="343541"/>
              </a:solidFill>
              <a:latin typeface="Roboto"/>
              <a:ea typeface="Roboto"/>
              <a:cs typeface="Roboto"/>
              <a:sym typeface="Roboto"/>
            </a:endParaRPr>
          </a:p>
          <a:p>
            <a:pPr indent="-317500" lvl="1" marL="914400" rtl="0" algn="l">
              <a:lnSpc>
                <a:spcPct val="115000"/>
              </a:lnSpc>
              <a:spcBef>
                <a:spcPts val="0"/>
              </a:spcBef>
              <a:spcAft>
                <a:spcPts val="0"/>
              </a:spcAft>
              <a:buClr>
                <a:srgbClr val="343541"/>
              </a:buClr>
              <a:buSzPts val="1400"/>
              <a:buFont typeface="Roboto"/>
              <a:buChar char="●"/>
            </a:pPr>
            <a:r>
              <a:rPr lang="en">
                <a:solidFill>
                  <a:srgbClr val="343541"/>
                </a:solidFill>
                <a:latin typeface="Roboto"/>
                <a:ea typeface="Roboto"/>
                <a:cs typeface="Roboto"/>
                <a:sym typeface="Roboto"/>
              </a:rPr>
              <a:t>Automated workflows for gold purity assessment.</a:t>
            </a:r>
            <a:endParaRPr>
              <a:solidFill>
                <a:srgbClr val="343541"/>
              </a:solidFill>
              <a:latin typeface="Roboto"/>
              <a:ea typeface="Roboto"/>
              <a:cs typeface="Roboto"/>
              <a:sym typeface="Roboto"/>
            </a:endParaRPr>
          </a:p>
          <a:p>
            <a:pPr indent="-317500" lvl="1" marL="914400" rtl="0" algn="l">
              <a:lnSpc>
                <a:spcPct val="115000"/>
              </a:lnSpc>
              <a:spcBef>
                <a:spcPts val="0"/>
              </a:spcBef>
              <a:spcAft>
                <a:spcPts val="0"/>
              </a:spcAft>
              <a:buClr>
                <a:srgbClr val="343541"/>
              </a:buClr>
              <a:buSzPts val="1400"/>
              <a:buFont typeface="Roboto"/>
              <a:buChar char="●"/>
            </a:pPr>
            <a:r>
              <a:rPr lang="en">
                <a:solidFill>
                  <a:srgbClr val="343541"/>
                </a:solidFill>
                <a:latin typeface="Roboto"/>
                <a:ea typeface="Roboto"/>
                <a:cs typeface="Roboto"/>
                <a:sym typeface="Roboto"/>
              </a:rPr>
              <a:t>Real-time decision-making based on intelligent algorithms.</a:t>
            </a:r>
            <a:endParaRPr>
              <a:solidFill>
                <a:srgbClr val="343541"/>
              </a:solidFill>
              <a:latin typeface="Roboto"/>
              <a:ea typeface="Roboto"/>
              <a:cs typeface="Roboto"/>
              <a:sym typeface="Roboto"/>
            </a:endParaRPr>
          </a:p>
          <a:p>
            <a:pPr indent="-317500" lvl="1" marL="914400" rtl="0" algn="l">
              <a:lnSpc>
                <a:spcPct val="115000"/>
              </a:lnSpc>
              <a:spcBef>
                <a:spcPts val="0"/>
              </a:spcBef>
              <a:spcAft>
                <a:spcPts val="0"/>
              </a:spcAft>
              <a:buClr>
                <a:srgbClr val="343541"/>
              </a:buClr>
              <a:buSzPts val="1400"/>
              <a:buFont typeface="Roboto"/>
              <a:buChar char="●"/>
            </a:pPr>
            <a:r>
              <a:rPr lang="en">
                <a:solidFill>
                  <a:srgbClr val="343541"/>
                </a:solidFill>
                <a:latin typeface="Roboto"/>
                <a:ea typeface="Roboto"/>
                <a:cs typeface="Roboto"/>
                <a:sym typeface="Roboto"/>
              </a:rPr>
              <a:t>Integration of data streams from specific gravity, conductivity, and electromagnetism tests.</a:t>
            </a:r>
            <a:endParaRPr>
              <a:solidFill>
                <a:srgbClr val="343541"/>
              </a:solidFill>
              <a:latin typeface="Roboto"/>
              <a:ea typeface="Roboto"/>
              <a:cs typeface="Roboto"/>
              <a:sym typeface="Roboto"/>
            </a:endParaRPr>
          </a:p>
          <a:p>
            <a:pPr indent="-317500" lvl="0" marL="457200" rtl="0" algn="l">
              <a:lnSpc>
                <a:spcPct val="115000"/>
              </a:lnSpc>
              <a:spcBef>
                <a:spcPts val="0"/>
              </a:spcBef>
              <a:spcAft>
                <a:spcPts val="0"/>
              </a:spcAft>
              <a:buClr>
                <a:srgbClr val="343541"/>
              </a:buClr>
              <a:buSzPts val="1400"/>
              <a:buFont typeface="Roboto"/>
              <a:buChar char="●"/>
            </a:pPr>
            <a:r>
              <a:rPr b="1" lang="en">
                <a:solidFill>
                  <a:srgbClr val="343541"/>
                </a:solidFill>
                <a:latin typeface="Roboto"/>
                <a:ea typeface="Roboto"/>
                <a:cs typeface="Roboto"/>
                <a:sym typeface="Roboto"/>
              </a:rPr>
              <a:t>Benefits:</a:t>
            </a:r>
            <a:r>
              <a:rPr lang="en">
                <a:solidFill>
                  <a:srgbClr val="343541"/>
                </a:solidFill>
                <a:latin typeface="Roboto"/>
                <a:ea typeface="Roboto"/>
                <a:cs typeface="Roboto"/>
                <a:sym typeface="Roboto"/>
              </a:rPr>
              <a:t> Improved efficiency, reduced processing times, and enhanced decision accuracy.</a:t>
            </a:r>
            <a:endParaRPr>
              <a:solidFill>
                <a:srgbClr val="343541"/>
              </a:solidFill>
              <a:latin typeface="Roboto"/>
              <a:ea typeface="Roboto"/>
              <a:cs typeface="Roboto"/>
              <a:sym typeface="Roboto"/>
            </a:endParaRPr>
          </a:p>
          <a:p>
            <a:pPr indent="0" lvl="0" marL="0" rtl="0" algn="l">
              <a:spcBef>
                <a:spcPts val="1500"/>
              </a:spcBef>
              <a:spcAft>
                <a:spcPts val="0"/>
              </a:spcAft>
              <a:buNone/>
            </a:pPr>
            <a:r>
              <a:t/>
            </a:r>
            <a:endParaRPr b="1">
              <a:solidFill>
                <a:srgbClr val="343541"/>
              </a:solidFill>
              <a:latin typeface="Roboto"/>
              <a:ea typeface="Roboto"/>
              <a:cs typeface="Roboto"/>
              <a:sym typeface="Roboto"/>
            </a:endParaRPr>
          </a:p>
        </p:txBody>
      </p:sp>
      <p:sp>
        <p:nvSpPr>
          <p:cNvPr id="103" name="Google Shape;103;p18"/>
          <p:cNvSpPr/>
          <p:nvPr/>
        </p:nvSpPr>
        <p:spPr>
          <a:xfrm>
            <a:off x="0" y="0"/>
            <a:ext cx="9144000" cy="847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04" name="Google Shape;104;p18"/>
          <p:cNvPicPr preferRelativeResize="0"/>
          <p:nvPr/>
        </p:nvPicPr>
        <p:blipFill>
          <a:blip r:embed="rId3">
            <a:alphaModFix/>
          </a:blip>
          <a:stretch>
            <a:fillRect/>
          </a:stretch>
        </p:blipFill>
        <p:spPr>
          <a:xfrm>
            <a:off x="7645350" y="147225"/>
            <a:ext cx="1204175" cy="553060"/>
          </a:xfrm>
          <a:prstGeom prst="rect">
            <a:avLst/>
          </a:prstGeom>
          <a:noFill/>
          <a:ln>
            <a:noFill/>
          </a:ln>
        </p:spPr>
      </p:pic>
      <p:pic>
        <p:nvPicPr>
          <p:cNvPr id="105" name="Google Shape;105;p18"/>
          <p:cNvPicPr preferRelativeResize="0"/>
          <p:nvPr/>
        </p:nvPicPr>
        <p:blipFill>
          <a:blip r:embed="rId4">
            <a:alphaModFix/>
          </a:blip>
          <a:stretch>
            <a:fillRect/>
          </a:stretch>
        </p:blipFill>
        <p:spPr>
          <a:xfrm>
            <a:off x="170726" y="-29998"/>
            <a:ext cx="1284429" cy="907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nvSpPr>
        <p:spPr>
          <a:xfrm>
            <a:off x="604200" y="1394325"/>
            <a:ext cx="8092500" cy="3603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500"/>
              </a:spcBef>
              <a:spcAft>
                <a:spcPts val="0"/>
              </a:spcAft>
              <a:buClr>
                <a:schemeClr val="dk1"/>
              </a:buClr>
              <a:buSzPts val="1100"/>
              <a:buFont typeface="Arial"/>
              <a:buNone/>
            </a:pPr>
            <a:r>
              <a:rPr b="1" lang="en">
                <a:solidFill>
                  <a:schemeClr val="dk1"/>
                </a:solidFill>
                <a:latin typeface="Roboto"/>
                <a:ea typeface="Roboto"/>
                <a:cs typeface="Roboto"/>
                <a:sym typeface="Roboto"/>
              </a:rPr>
              <a:t>2. UI (User Interface):</a:t>
            </a:r>
            <a:endParaRPr b="1">
              <a:solidFill>
                <a:schemeClr val="dk1"/>
              </a:solidFill>
              <a:latin typeface="Roboto"/>
              <a:ea typeface="Roboto"/>
              <a:cs typeface="Roboto"/>
              <a:sym typeface="Roboto"/>
            </a:endParaRPr>
          </a:p>
          <a:p>
            <a:pPr indent="-317500" lvl="0" marL="457200" rtl="0" algn="l">
              <a:lnSpc>
                <a:spcPct val="115000"/>
              </a:lnSpc>
              <a:spcBef>
                <a:spcPts val="1500"/>
              </a:spcBef>
              <a:spcAft>
                <a:spcPts val="0"/>
              </a:spcAft>
              <a:buClr>
                <a:schemeClr val="dk1"/>
              </a:buClr>
              <a:buSzPts val="1400"/>
              <a:buFont typeface="Roboto"/>
              <a:buChar char="●"/>
            </a:pPr>
            <a:r>
              <a:rPr b="1" lang="en">
                <a:solidFill>
                  <a:schemeClr val="dk1"/>
                </a:solidFill>
                <a:latin typeface="Roboto"/>
                <a:ea typeface="Roboto"/>
                <a:cs typeface="Roboto"/>
                <a:sym typeface="Roboto"/>
              </a:rPr>
              <a:t>Role:</a:t>
            </a:r>
            <a:r>
              <a:rPr lang="en">
                <a:solidFill>
                  <a:schemeClr val="dk1"/>
                </a:solidFill>
                <a:latin typeface="Roboto"/>
                <a:ea typeface="Roboto"/>
                <a:cs typeface="Roboto"/>
                <a:sym typeface="Roboto"/>
              </a:rPr>
              <a:t> Facilitates user interaction and provides real-time feedback.</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b="1" lang="en">
                <a:solidFill>
                  <a:schemeClr val="dk1"/>
                </a:solidFill>
                <a:latin typeface="Roboto"/>
                <a:ea typeface="Roboto"/>
                <a:cs typeface="Roboto"/>
                <a:sym typeface="Roboto"/>
              </a:rPr>
              <a:t>Functions:</a:t>
            </a:r>
            <a:endParaRPr b="1">
              <a:solidFill>
                <a:schemeClr val="dk1"/>
              </a:solidFill>
              <a:latin typeface="Roboto"/>
              <a:ea typeface="Roboto"/>
              <a:cs typeface="Roboto"/>
              <a:sym typeface="Roboto"/>
            </a:endParaRPr>
          </a:p>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Real-time feedback during gold purity assessment.</a:t>
            </a:r>
            <a:endParaRPr>
              <a:solidFill>
                <a:schemeClr val="dk1"/>
              </a:solidFill>
              <a:latin typeface="Roboto"/>
              <a:ea typeface="Roboto"/>
              <a:cs typeface="Roboto"/>
              <a:sym typeface="Roboto"/>
            </a:endParaRPr>
          </a:p>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Data visualization for easy interpretation.</a:t>
            </a:r>
            <a:endParaRPr>
              <a:solidFill>
                <a:schemeClr val="dk1"/>
              </a:solidFill>
              <a:latin typeface="Roboto"/>
              <a:ea typeface="Roboto"/>
              <a:cs typeface="Roboto"/>
              <a:sym typeface="Roboto"/>
            </a:endParaRPr>
          </a:p>
          <a:p>
            <a:pPr indent="-317500" lvl="1" marL="914400" rtl="0" algn="l">
              <a:lnSpc>
                <a:spcPct val="115000"/>
              </a:lnSpc>
              <a:spcBef>
                <a:spcPts val="0"/>
              </a:spcBef>
              <a:spcAft>
                <a:spcPts val="0"/>
              </a:spcAft>
              <a:buClr>
                <a:schemeClr val="dk1"/>
              </a:buClr>
              <a:buSzPts val="1400"/>
              <a:buFont typeface="Roboto"/>
              <a:buChar char="●"/>
            </a:pPr>
            <a:r>
              <a:rPr lang="en">
                <a:solidFill>
                  <a:schemeClr val="dk1"/>
                </a:solidFill>
                <a:latin typeface="Roboto"/>
                <a:ea typeface="Roboto"/>
                <a:cs typeface="Roboto"/>
                <a:sym typeface="Roboto"/>
              </a:rPr>
              <a:t>Seamless input and retrieval of data for bank employees.</a:t>
            </a:r>
            <a:endParaRPr>
              <a:solidFill>
                <a:schemeClr val="dk1"/>
              </a:solidFill>
              <a:latin typeface="Roboto"/>
              <a:ea typeface="Roboto"/>
              <a:cs typeface="Roboto"/>
              <a:sym typeface="Roboto"/>
            </a:endParaRPr>
          </a:p>
          <a:p>
            <a:pPr indent="-317500" lvl="0" marL="457200" rtl="0" algn="l">
              <a:lnSpc>
                <a:spcPct val="115000"/>
              </a:lnSpc>
              <a:spcBef>
                <a:spcPts val="0"/>
              </a:spcBef>
              <a:spcAft>
                <a:spcPts val="0"/>
              </a:spcAft>
              <a:buClr>
                <a:schemeClr val="dk1"/>
              </a:buClr>
              <a:buSzPts val="1400"/>
              <a:buFont typeface="Roboto"/>
              <a:buChar char="●"/>
            </a:pPr>
            <a:r>
              <a:rPr b="1" lang="en">
                <a:solidFill>
                  <a:schemeClr val="dk1"/>
                </a:solidFill>
                <a:latin typeface="Roboto"/>
                <a:ea typeface="Roboto"/>
                <a:cs typeface="Roboto"/>
                <a:sym typeface="Roboto"/>
              </a:rPr>
              <a:t>Benefits:</a:t>
            </a:r>
            <a:r>
              <a:rPr lang="en">
                <a:solidFill>
                  <a:schemeClr val="dk1"/>
                </a:solidFill>
                <a:latin typeface="Roboto"/>
                <a:ea typeface="Roboto"/>
                <a:cs typeface="Roboto"/>
                <a:sym typeface="Roboto"/>
              </a:rPr>
              <a:t> Enhanced user experience, improved communication, and transparency in the gold loan application process.</a:t>
            </a:r>
            <a:endParaRPr>
              <a:solidFill>
                <a:schemeClr val="dk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i="1" lang="en">
                <a:solidFill>
                  <a:schemeClr val="dk1"/>
                </a:solidFill>
                <a:latin typeface="Roboto"/>
                <a:ea typeface="Roboto"/>
                <a:cs typeface="Roboto"/>
                <a:sym typeface="Roboto"/>
              </a:rPr>
              <a:t>Integrated Solution:</a:t>
            </a:r>
            <a:r>
              <a:rPr lang="en">
                <a:solidFill>
                  <a:schemeClr val="dk1"/>
                </a:solidFill>
                <a:latin typeface="Roboto"/>
                <a:ea typeface="Roboto"/>
                <a:cs typeface="Roboto"/>
                <a:sym typeface="Roboto"/>
              </a:rPr>
              <a:t> The Intelligent Gold Purity Checker combines Intelligent Process Management and a User-Friendly Interface for a streamlined and efficient gold loan application process, delivering enhanced decision-making, efficiency, and customer satisfaction in a single solution.</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b="1" sz="2000">
              <a:solidFill>
                <a:schemeClr val="dk1"/>
              </a:solidFill>
            </a:endParaRPr>
          </a:p>
        </p:txBody>
      </p:sp>
      <p:sp>
        <p:nvSpPr>
          <p:cNvPr id="111" name="Google Shape;111;p19"/>
          <p:cNvSpPr/>
          <p:nvPr/>
        </p:nvSpPr>
        <p:spPr>
          <a:xfrm>
            <a:off x="0" y="0"/>
            <a:ext cx="9144000" cy="847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12" name="Google Shape;112;p19"/>
          <p:cNvPicPr preferRelativeResize="0"/>
          <p:nvPr/>
        </p:nvPicPr>
        <p:blipFill>
          <a:blip r:embed="rId3">
            <a:alphaModFix/>
          </a:blip>
          <a:stretch>
            <a:fillRect/>
          </a:stretch>
        </p:blipFill>
        <p:spPr>
          <a:xfrm>
            <a:off x="7645350" y="147225"/>
            <a:ext cx="1204175" cy="553060"/>
          </a:xfrm>
          <a:prstGeom prst="rect">
            <a:avLst/>
          </a:prstGeom>
          <a:noFill/>
          <a:ln>
            <a:noFill/>
          </a:ln>
        </p:spPr>
      </p:pic>
      <p:pic>
        <p:nvPicPr>
          <p:cNvPr id="113" name="Google Shape;113;p19"/>
          <p:cNvPicPr preferRelativeResize="0"/>
          <p:nvPr/>
        </p:nvPicPr>
        <p:blipFill>
          <a:blip r:embed="rId4">
            <a:alphaModFix/>
          </a:blip>
          <a:stretch>
            <a:fillRect/>
          </a:stretch>
        </p:blipFill>
        <p:spPr>
          <a:xfrm>
            <a:off x="170726" y="-29998"/>
            <a:ext cx="1284429" cy="907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0"/>
          <p:cNvSpPr txBox="1"/>
          <p:nvPr/>
        </p:nvSpPr>
        <p:spPr>
          <a:xfrm>
            <a:off x="604200" y="1413375"/>
            <a:ext cx="8092500" cy="338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latin typeface="Roboto"/>
                <a:ea typeface="Roboto"/>
                <a:cs typeface="Roboto"/>
                <a:sym typeface="Roboto"/>
              </a:rPr>
              <a:t>DATA FLOW</a:t>
            </a:r>
            <a:endParaRPr b="1" sz="1600">
              <a:solidFill>
                <a:schemeClr val="dk1"/>
              </a:solidFill>
              <a:latin typeface="Roboto"/>
              <a:ea typeface="Roboto"/>
              <a:cs typeface="Roboto"/>
              <a:sym typeface="Roboto"/>
            </a:endParaRPr>
          </a:p>
          <a:p>
            <a:pPr indent="0" lvl="0" marL="0" rtl="0" algn="l">
              <a:spcBef>
                <a:spcPts val="0"/>
              </a:spcBef>
              <a:spcAft>
                <a:spcPts val="0"/>
              </a:spcAft>
              <a:buNone/>
            </a:pPr>
            <a:r>
              <a:t/>
            </a:r>
            <a:endParaRPr b="1" sz="1600">
              <a:solidFill>
                <a:schemeClr val="dk1"/>
              </a:solidFill>
              <a:latin typeface="Roboto"/>
              <a:ea typeface="Roboto"/>
              <a:cs typeface="Roboto"/>
              <a:sym typeface="Roboto"/>
            </a:endParaRPr>
          </a:p>
          <a:p>
            <a:pPr indent="0" lvl="0" marL="0" rtl="0" algn="l">
              <a:spcBef>
                <a:spcPts val="0"/>
              </a:spcBef>
              <a:spcAft>
                <a:spcPts val="0"/>
              </a:spcAft>
              <a:buNone/>
            </a:pPr>
            <a:r>
              <a:rPr b="1" lang="en" sz="1600">
                <a:solidFill>
                  <a:schemeClr val="dk1"/>
                </a:solidFill>
                <a:latin typeface="Roboto"/>
                <a:ea typeface="Roboto"/>
                <a:cs typeface="Roboto"/>
                <a:sym typeface="Roboto"/>
              </a:rPr>
              <a:t>Step 1: Going to the Customer's House</a:t>
            </a:r>
            <a:endParaRPr b="1" sz="1600">
              <a:solidFill>
                <a:schemeClr val="dk1"/>
              </a:solidFill>
              <a:latin typeface="Roboto"/>
              <a:ea typeface="Roboto"/>
              <a:cs typeface="Roboto"/>
              <a:sym typeface="Roboto"/>
            </a:endParaRPr>
          </a:p>
          <a:p>
            <a:pPr indent="0" lvl="0" marL="0" rtl="0" algn="l">
              <a:spcBef>
                <a:spcPts val="0"/>
              </a:spcBef>
              <a:spcAft>
                <a:spcPts val="0"/>
              </a:spcAft>
              <a:buNone/>
            </a:pPr>
            <a:r>
              <a:t/>
            </a:r>
            <a:endParaRPr b="1" sz="1600">
              <a:solidFill>
                <a:schemeClr val="dk1"/>
              </a:solidFill>
              <a:latin typeface="Roboto"/>
              <a:ea typeface="Roboto"/>
              <a:cs typeface="Roboto"/>
              <a:sym typeface="Roboto"/>
            </a:endParaRPr>
          </a:p>
          <a:p>
            <a:pPr indent="0" lvl="0" marL="0" rtl="0" algn="l">
              <a:spcBef>
                <a:spcPts val="0"/>
              </a:spcBef>
              <a:spcAft>
                <a:spcPts val="0"/>
              </a:spcAft>
              <a:buNone/>
            </a:pPr>
            <a:r>
              <a:rPr b="1" lang="en" sz="1600">
                <a:solidFill>
                  <a:schemeClr val="dk1"/>
                </a:solidFill>
                <a:latin typeface="Roboto"/>
                <a:ea typeface="Roboto"/>
                <a:cs typeface="Roboto"/>
                <a:sym typeface="Roboto"/>
              </a:rPr>
              <a:t>Step 2:Specific Gravity Test</a:t>
            </a:r>
            <a:endParaRPr b="1" sz="1600">
              <a:solidFill>
                <a:schemeClr val="dk1"/>
              </a:solidFill>
              <a:latin typeface="Roboto"/>
              <a:ea typeface="Roboto"/>
              <a:cs typeface="Roboto"/>
              <a:sym typeface="Roboto"/>
            </a:endParaRPr>
          </a:p>
          <a:p>
            <a:pPr indent="0" lvl="0" marL="0" rtl="0" algn="l">
              <a:spcBef>
                <a:spcPts val="0"/>
              </a:spcBef>
              <a:spcAft>
                <a:spcPts val="0"/>
              </a:spcAft>
              <a:buNone/>
            </a:pPr>
            <a:r>
              <a:t/>
            </a:r>
            <a:endParaRPr b="1" sz="1600">
              <a:solidFill>
                <a:schemeClr val="dk1"/>
              </a:solidFill>
              <a:latin typeface="Roboto"/>
              <a:ea typeface="Roboto"/>
              <a:cs typeface="Roboto"/>
              <a:sym typeface="Roboto"/>
            </a:endParaRPr>
          </a:p>
          <a:p>
            <a:pPr indent="0" lvl="0" marL="0" rtl="0" algn="l">
              <a:spcBef>
                <a:spcPts val="0"/>
              </a:spcBef>
              <a:spcAft>
                <a:spcPts val="0"/>
              </a:spcAft>
              <a:buNone/>
            </a:pPr>
            <a:r>
              <a:rPr b="1" lang="en" sz="1600">
                <a:solidFill>
                  <a:schemeClr val="dk1"/>
                </a:solidFill>
                <a:latin typeface="Roboto"/>
                <a:ea typeface="Roboto"/>
                <a:cs typeface="Roboto"/>
                <a:sym typeface="Roboto"/>
              </a:rPr>
              <a:t>Step 3: Conductivity Test</a:t>
            </a:r>
            <a:endParaRPr b="1" sz="1600">
              <a:solidFill>
                <a:schemeClr val="dk1"/>
              </a:solidFill>
              <a:latin typeface="Roboto"/>
              <a:ea typeface="Roboto"/>
              <a:cs typeface="Roboto"/>
              <a:sym typeface="Roboto"/>
            </a:endParaRPr>
          </a:p>
          <a:p>
            <a:pPr indent="0" lvl="0" marL="0" rtl="0" algn="l">
              <a:spcBef>
                <a:spcPts val="0"/>
              </a:spcBef>
              <a:spcAft>
                <a:spcPts val="0"/>
              </a:spcAft>
              <a:buNone/>
            </a:pPr>
            <a:r>
              <a:t/>
            </a:r>
            <a:endParaRPr b="1" sz="1600">
              <a:solidFill>
                <a:schemeClr val="dk1"/>
              </a:solidFill>
              <a:latin typeface="Roboto"/>
              <a:ea typeface="Roboto"/>
              <a:cs typeface="Roboto"/>
              <a:sym typeface="Roboto"/>
            </a:endParaRPr>
          </a:p>
          <a:p>
            <a:pPr indent="0" lvl="0" marL="0" rtl="0" algn="l">
              <a:spcBef>
                <a:spcPts val="0"/>
              </a:spcBef>
              <a:spcAft>
                <a:spcPts val="0"/>
              </a:spcAft>
              <a:buNone/>
            </a:pPr>
            <a:r>
              <a:rPr b="1" lang="en" sz="1600">
                <a:solidFill>
                  <a:schemeClr val="dk1"/>
                </a:solidFill>
                <a:latin typeface="Roboto"/>
                <a:ea typeface="Roboto"/>
                <a:cs typeface="Roboto"/>
                <a:sym typeface="Roboto"/>
              </a:rPr>
              <a:t>Step 4: Electromagnetism Test</a:t>
            </a:r>
            <a:endParaRPr b="1" sz="1600">
              <a:solidFill>
                <a:schemeClr val="dk1"/>
              </a:solidFill>
              <a:latin typeface="Roboto"/>
              <a:ea typeface="Roboto"/>
              <a:cs typeface="Roboto"/>
              <a:sym typeface="Roboto"/>
            </a:endParaRPr>
          </a:p>
          <a:p>
            <a:pPr indent="0" lvl="0" marL="0" rtl="0" algn="l">
              <a:spcBef>
                <a:spcPts val="0"/>
              </a:spcBef>
              <a:spcAft>
                <a:spcPts val="0"/>
              </a:spcAft>
              <a:buNone/>
            </a:pPr>
            <a:r>
              <a:t/>
            </a:r>
            <a:endParaRPr b="1" sz="1600">
              <a:solidFill>
                <a:schemeClr val="dk1"/>
              </a:solidFill>
              <a:latin typeface="Roboto"/>
              <a:ea typeface="Roboto"/>
              <a:cs typeface="Roboto"/>
              <a:sym typeface="Roboto"/>
            </a:endParaRPr>
          </a:p>
          <a:p>
            <a:pPr indent="0" lvl="0" marL="0" rtl="0" algn="l">
              <a:spcBef>
                <a:spcPts val="0"/>
              </a:spcBef>
              <a:spcAft>
                <a:spcPts val="0"/>
              </a:spcAft>
              <a:buNone/>
            </a:pPr>
            <a:r>
              <a:rPr b="1" lang="en" sz="1600">
                <a:solidFill>
                  <a:schemeClr val="dk1"/>
                </a:solidFill>
                <a:latin typeface="Roboto"/>
                <a:ea typeface="Roboto"/>
                <a:cs typeface="Roboto"/>
                <a:sym typeface="Roboto"/>
              </a:rPr>
              <a:t>Step 5:KYC Verification</a:t>
            </a:r>
            <a:endParaRPr b="1" sz="1600">
              <a:solidFill>
                <a:schemeClr val="dk1"/>
              </a:solidFill>
              <a:latin typeface="Roboto"/>
              <a:ea typeface="Roboto"/>
              <a:cs typeface="Roboto"/>
              <a:sym typeface="Roboto"/>
            </a:endParaRPr>
          </a:p>
          <a:p>
            <a:pPr indent="0" lvl="0" marL="0" rtl="0" algn="l">
              <a:spcBef>
                <a:spcPts val="0"/>
              </a:spcBef>
              <a:spcAft>
                <a:spcPts val="0"/>
              </a:spcAft>
              <a:buNone/>
            </a:pPr>
            <a:r>
              <a:t/>
            </a:r>
            <a:endParaRPr b="1" sz="1600">
              <a:solidFill>
                <a:schemeClr val="dk1"/>
              </a:solidFill>
              <a:latin typeface="Roboto"/>
              <a:ea typeface="Roboto"/>
              <a:cs typeface="Roboto"/>
              <a:sym typeface="Roboto"/>
            </a:endParaRPr>
          </a:p>
          <a:p>
            <a:pPr indent="0" lvl="0" marL="0" rtl="0" algn="l">
              <a:spcBef>
                <a:spcPts val="0"/>
              </a:spcBef>
              <a:spcAft>
                <a:spcPts val="0"/>
              </a:spcAft>
              <a:buNone/>
            </a:pPr>
            <a:r>
              <a:rPr b="1" lang="en" sz="1600">
                <a:solidFill>
                  <a:schemeClr val="dk1"/>
                </a:solidFill>
                <a:latin typeface="Roboto"/>
                <a:ea typeface="Roboto"/>
                <a:cs typeface="Roboto"/>
                <a:sym typeface="Roboto"/>
              </a:rPr>
              <a:t>Step 6:Instant Credit to Customer's Account</a:t>
            </a:r>
            <a:endParaRPr b="1" sz="1600">
              <a:solidFill>
                <a:schemeClr val="dk1"/>
              </a:solidFill>
              <a:latin typeface="Roboto"/>
              <a:ea typeface="Roboto"/>
              <a:cs typeface="Roboto"/>
              <a:sym typeface="Roboto"/>
            </a:endParaRPr>
          </a:p>
        </p:txBody>
      </p:sp>
      <p:sp>
        <p:nvSpPr>
          <p:cNvPr id="119" name="Google Shape;119;p20"/>
          <p:cNvSpPr/>
          <p:nvPr/>
        </p:nvSpPr>
        <p:spPr>
          <a:xfrm>
            <a:off x="0" y="0"/>
            <a:ext cx="9144000" cy="847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20" name="Google Shape;120;p20"/>
          <p:cNvPicPr preferRelativeResize="0"/>
          <p:nvPr/>
        </p:nvPicPr>
        <p:blipFill>
          <a:blip r:embed="rId3">
            <a:alphaModFix/>
          </a:blip>
          <a:stretch>
            <a:fillRect/>
          </a:stretch>
        </p:blipFill>
        <p:spPr>
          <a:xfrm>
            <a:off x="7645350" y="147225"/>
            <a:ext cx="1204175" cy="553060"/>
          </a:xfrm>
          <a:prstGeom prst="rect">
            <a:avLst/>
          </a:prstGeom>
          <a:noFill/>
          <a:ln>
            <a:noFill/>
          </a:ln>
        </p:spPr>
      </p:pic>
      <p:pic>
        <p:nvPicPr>
          <p:cNvPr id="121" name="Google Shape;121;p20"/>
          <p:cNvPicPr preferRelativeResize="0"/>
          <p:nvPr/>
        </p:nvPicPr>
        <p:blipFill>
          <a:blip r:embed="rId4">
            <a:alphaModFix/>
          </a:blip>
          <a:stretch>
            <a:fillRect/>
          </a:stretch>
        </p:blipFill>
        <p:spPr>
          <a:xfrm>
            <a:off x="170726" y="-29998"/>
            <a:ext cx="1284429" cy="907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Specific Gravity Test (approx. 5 mins)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27" name="Google Shape;127;p21"/>
          <p:cNvPicPr preferRelativeResize="0"/>
          <p:nvPr/>
        </p:nvPicPr>
        <p:blipFill>
          <a:blip r:embed="rId3">
            <a:alphaModFix/>
          </a:blip>
          <a:stretch>
            <a:fillRect/>
          </a:stretch>
        </p:blipFill>
        <p:spPr>
          <a:xfrm>
            <a:off x="152400" y="1170125"/>
            <a:ext cx="6792846" cy="38209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